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7" r:id="rId7"/>
    <p:sldId id="326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327" r:id="rId16"/>
    <p:sldId id="262" r:id="rId17"/>
    <p:sldId id="278" r:id="rId18"/>
    <p:sldId id="279" r:id="rId19"/>
    <p:sldId id="280" r:id="rId20"/>
    <p:sldId id="328" r:id="rId21"/>
    <p:sldId id="263" r:id="rId22"/>
    <p:sldId id="281" r:id="rId23"/>
    <p:sldId id="329" r:id="rId24"/>
    <p:sldId id="264" r:id="rId25"/>
    <p:sldId id="282" r:id="rId26"/>
    <p:sldId id="290" r:id="rId27"/>
    <p:sldId id="283" r:id="rId28"/>
    <p:sldId id="330" r:id="rId29"/>
    <p:sldId id="265" r:id="rId30"/>
    <p:sldId id="284" r:id="rId31"/>
    <p:sldId id="291" r:id="rId32"/>
    <p:sldId id="285" r:id="rId33"/>
    <p:sldId id="286" r:id="rId34"/>
    <p:sldId id="287" r:id="rId35"/>
    <p:sldId id="288" r:id="rId36"/>
    <p:sldId id="28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1" r:id="rId45"/>
    <p:sldId id="322" r:id="rId46"/>
    <p:sldId id="325" r:id="rId47"/>
    <p:sldId id="324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6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36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3810000" cy="236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0" y="6629400"/>
            <a:ext cx="5638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fld id="{BF20A3A8-033F-4B55-9AFF-51D913AFB6A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2.jpeg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66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5.png"/><Relationship Id="rId4" Type="http://schemas.openxmlformats.org/officeDocument/2006/relationships/image" Target="../media/image64.jpeg"/><Relationship Id="rId9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4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2285992"/>
            <a:ext cx="8892480" cy="183006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u="sng" dirty="0" smtClean="0"/>
              <a:t>Lecture 11</a:t>
            </a:r>
            <a:br>
              <a:rPr lang="en-US" altLang="zh-CN" u="sng" dirty="0" smtClean="0"/>
            </a:br>
            <a:r>
              <a:rPr lang="en-US" altLang="zh-CN" u="sng" dirty="0" smtClean="0"/>
              <a:t/>
            </a:r>
            <a:br>
              <a:rPr lang="en-US" altLang="zh-CN" u="sng" dirty="0" smtClean="0"/>
            </a:br>
            <a:r>
              <a:rPr lang="en-US" altLang="zh-CN" dirty="0" smtClean="0"/>
              <a:t>    </a:t>
            </a:r>
            <a:r>
              <a:rPr lang="en-US" altLang="zh-CN" u="sng" dirty="0" smtClean="0"/>
              <a:t>The </a:t>
            </a:r>
            <a:r>
              <a:rPr lang="en-US" altLang="zh-CN" u="sng" dirty="0" smtClean="0">
                <a:solidFill>
                  <a:srgbClr val="FF0000"/>
                </a:solidFill>
              </a:rPr>
              <a:t>Sparse</a:t>
            </a:r>
            <a:r>
              <a:rPr lang="en-US" altLang="zh-CN" u="sng" dirty="0" smtClean="0"/>
              <a:t> Extended Information Filter</a:t>
            </a:r>
            <a:endParaRPr lang="zh-CN" altLang="en-US" u="sng" dirty="0"/>
          </a:p>
        </p:txBody>
      </p:sp>
      <p:pic>
        <p:nvPicPr>
          <p:cNvPr id="1025" name="Picture 1" descr="http://www.hitsz.edu.cn/site/main/images-2011/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57166"/>
            <a:ext cx="5684774" cy="105273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214414" y="4857760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Department of Mechanical Engineering and Automation</a:t>
            </a:r>
          </a:p>
          <a:p>
            <a:r>
              <a:rPr lang="en-US" altLang="zh-CN" sz="2400" b="1" dirty="0" smtClean="0"/>
              <a:t>                                      </a:t>
            </a:r>
            <a:r>
              <a:rPr lang="en-US" altLang="zh-CN" sz="2400" b="1" dirty="0" err="1" smtClean="0"/>
              <a:t>Haoyao</a:t>
            </a:r>
            <a:r>
              <a:rPr lang="en-US" altLang="zh-CN" sz="2400" b="1" dirty="0" smtClean="0"/>
              <a:t> Chen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1C8E02-267E-4E06-8D02-0EE36583EEEF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Acquisition of the </a:t>
            </a:r>
            <a:r>
              <a:rPr lang="en-US" altLang="zh-CN" i="1">
                <a:latin typeface="Arial" charset="0"/>
                <a:ea typeface="宋体" charset="-122"/>
              </a:rPr>
              <a:t>information matrix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596" y="1428736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movement of the robot from </a:t>
            </a:r>
            <a:r>
              <a:rPr lang="en-US" altLang="zh-CN" sz="2000" i="1" dirty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sz="2000" dirty="0">
                <a:latin typeface="Arial" charset="0"/>
                <a:ea typeface="宋体" charset="-122"/>
              </a:rPr>
              <a:t> to </a:t>
            </a:r>
            <a:r>
              <a:rPr lang="en-US" altLang="zh-CN" sz="2000" i="1" dirty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sz="2000" dirty="0">
                <a:latin typeface="Arial" charset="0"/>
                <a:ea typeface="宋体" charset="-122"/>
              </a:rPr>
              <a:t> also introduces an constraint: 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constraint is now between the landmarks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sz="2000" dirty="0">
                <a:latin typeface="Arial" charset="0"/>
                <a:ea typeface="宋体" charset="-122"/>
              </a:rPr>
              <a:t> and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sz="2000" dirty="0">
                <a:latin typeface="Arial" charset="0"/>
                <a:ea typeface="宋体" charset="-122"/>
              </a:rPr>
              <a:t> </a:t>
            </a:r>
            <a:br>
              <a:rPr lang="en-US" altLang="zh-CN" sz="2000" dirty="0">
                <a:latin typeface="Arial" charset="0"/>
                <a:ea typeface="宋体" charset="-122"/>
              </a:rPr>
            </a:br>
            <a:r>
              <a:rPr lang="en-US" altLang="zh-CN" sz="2000" dirty="0">
                <a:latin typeface="Arial" charset="0"/>
                <a:ea typeface="宋体" charset="-122"/>
              </a:rPr>
              <a:t>(and not between the path </a:t>
            </a:r>
            <a:r>
              <a:rPr lang="en-US" altLang="zh-CN" sz="2000" i="1" dirty="0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t-1</a:t>
            </a:r>
            <a:r>
              <a:rPr lang="en-US" altLang="zh-CN" sz="2000" dirty="0">
                <a:latin typeface="Arial" charset="0"/>
                <a:ea typeface="宋体" charset="-122"/>
              </a:rPr>
              <a:t> to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err="1">
                <a:latin typeface="Arial" charset="0"/>
                <a:ea typeface="宋体" charset="-122"/>
              </a:rPr>
              <a:t>t</a:t>
            </a:r>
            <a:r>
              <a:rPr lang="en-US" altLang="zh-CN" sz="2000" dirty="0">
                <a:latin typeface="Arial" charset="0"/>
                <a:ea typeface="宋体" charset="-122"/>
              </a:rPr>
              <a:t>):</a:t>
            </a: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</p:txBody>
      </p:sp>
      <p:graphicFrame>
        <p:nvGraphicFramePr>
          <p:cNvPr id="71987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417763" y="4610100"/>
          <a:ext cx="3432175" cy="479425"/>
        </p:xfrm>
        <a:graphic>
          <a:graphicData uri="http://schemas.openxmlformats.org/presentationml/2006/ole">
            <p:oleObj spid="_x0000_s7170" name="Vergelijking" r:id="rId3" imgW="1726920" imgH="241200" progId="Equation.3">
              <p:embed/>
            </p:oleObj>
          </a:graphicData>
        </a:graphic>
      </p:graphicFrame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1928802"/>
            <a:ext cx="428053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6CD360-D393-4103-A948-A2C561DA7CB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Acquisition of the </a:t>
            </a:r>
            <a:r>
              <a:rPr lang="en-US" altLang="zh-CN" i="1">
                <a:latin typeface="Arial" charset="0"/>
                <a:ea typeface="宋体" charset="-122"/>
              </a:rPr>
              <a:t>information matrix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</a:t>
            </a:r>
            <a:r>
              <a:rPr lang="en-US" altLang="zh-CN" sz="2000" i="1" dirty="0">
                <a:latin typeface="Arial" charset="0"/>
                <a:ea typeface="宋体" charset="-122"/>
              </a:rPr>
              <a:t>information matrix</a:t>
            </a:r>
            <a:r>
              <a:rPr lang="en-US" altLang="zh-CN" sz="2000" dirty="0">
                <a:latin typeface="Arial" charset="0"/>
                <a:ea typeface="宋体" charset="-122"/>
              </a:rPr>
              <a:t> can become </a:t>
            </a:r>
            <a:r>
              <a:rPr lang="en-US" altLang="zh-CN" sz="2000" dirty="0">
                <a:solidFill>
                  <a:srgbClr val="FF0000"/>
                </a:solidFill>
                <a:latin typeface="Arial" charset="0"/>
                <a:ea typeface="宋体" charset="-122"/>
              </a:rPr>
              <a:t>really sparse </a:t>
            </a:r>
            <a:r>
              <a:rPr lang="en-US" altLang="zh-CN" sz="2000" dirty="0">
                <a:latin typeface="Arial" charset="0"/>
                <a:ea typeface="宋体" charset="-122"/>
              </a:rPr>
              <a:t>by applying a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sparsification</a:t>
            </a:r>
            <a:r>
              <a:rPr lang="en-US" altLang="zh-CN" sz="2000" i="1" dirty="0">
                <a:latin typeface="Arial" charset="0"/>
                <a:ea typeface="宋体" charset="-122"/>
              </a:rPr>
              <a:t> step</a:t>
            </a:r>
            <a:r>
              <a:rPr lang="en-US" altLang="zh-CN" sz="2000" dirty="0">
                <a:latin typeface="Arial" charset="0"/>
                <a:ea typeface="宋体" charset="-122"/>
              </a:rPr>
              <a:t>: 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This is done by partition the set of features into </a:t>
            </a:r>
            <a:r>
              <a:rPr lang="en-US" altLang="zh-CN" sz="2000" dirty="0">
                <a:solidFill>
                  <a:srgbClr val="FF0000"/>
                </a:solidFill>
                <a:latin typeface="Arial" charset="0"/>
                <a:ea typeface="宋体" charset="-122"/>
              </a:rPr>
              <a:t>three disjoint subsets</a:t>
            </a:r>
            <a:r>
              <a:rPr lang="en-US" altLang="zh-CN" sz="2000" dirty="0">
                <a:latin typeface="Arial" charset="0"/>
                <a:ea typeface="宋体" charset="-122"/>
              </a:rPr>
              <a:t>: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Where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30000" dirty="0">
                <a:latin typeface="Arial" charset="0"/>
                <a:ea typeface="宋体" charset="-122"/>
              </a:rPr>
              <a:t>-</a:t>
            </a:r>
            <a:r>
              <a:rPr lang="en-US" altLang="zh-CN" sz="2000" dirty="0">
                <a:latin typeface="Arial" charset="0"/>
                <a:ea typeface="宋体" charset="-122"/>
              </a:rPr>
              <a:t> is the set of passive features and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30000" dirty="0">
                <a:latin typeface="Arial" charset="0"/>
                <a:ea typeface="宋体" charset="-122"/>
              </a:rPr>
              <a:t>+</a:t>
            </a:r>
            <a:r>
              <a:rPr lang="en-US" altLang="zh-CN" sz="2000" dirty="0">
                <a:latin typeface="Arial" charset="0"/>
                <a:ea typeface="宋体" charset="-122"/>
              </a:rPr>
              <a:t> </a:t>
            </a:r>
            <a:r>
              <a:rPr lang="en-US" altLang="zh-CN" sz="2000" dirty="0">
                <a:latin typeface="Arial" charset="0"/>
                <a:ea typeface="宋体" charset="-122"/>
                <a:cs typeface="Arial" charset="0"/>
              </a:rPr>
              <a:t>∩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30000" dirty="0">
                <a:latin typeface="Arial" charset="0"/>
                <a:ea typeface="宋体" charset="-122"/>
              </a:rPr>
              <a:t>0 </a:t>
            </a:r>
            <a:r>
              <a:rPr lang="en-US" altLang="zh-CN" sz="2000" dirty="0">
                <a:latin typeface="Arial" charset="0"/>
                <a:ea typeface="宋体" charset="-122"/>
              </a:rPr>
              <a:t>is the set of active features. The number of features that are allowed to remain active (set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30000" dirty="0">
                <a:latin typeface="Arial" charset="0"/>
                <a:ea typeface="宋体" charset="-122"/>
              </a:rPr>
              <a:t>+</a:t>
            </a:r>
            <a:r>
              <a:rPr lang="en-US" altLang="zh-CN" sz="2000" dirty="0">
                <a:latin typeface="Arial" charset="0"/>
                <a:ea typeface="宋体" charset="-122"/>
                <a:cs typeface="Arial" charset="0"/>
              </a:rPr>
              <a:t>) is </a:t>
            </a:r>
            <a:r>
              <a:rPr lang="en-US" altLang="zh-CN" sz="2000" dirty="0" err="1">
                <a:latin typeface="Arial" charset="0"/>
                <a:ea typeface="宋体" charset="-122"/>
                <a:cs typeface="Arial" charset="0"/>
              </a:rPr>
              <a:t>thresholded</a:t>
            </a:r>
            <a:r>
              <a:rPr lang="en-US" altLang="zh-CN" sz="2000" dirty="0">
                <a:latin typeface="Arial" charset="0"/>
                <a:ea typeface="宋体" charset="-122"/>
                <a:cs typeface="Arial" charset="0"/>
              </a:rPr>
              <a:t> to guarantee efficiency.</a:t>
            </a: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</p:txBody>
      </p:sp>
      <p:pic>
        <p:nvPicPr>
          <p:cNvPr id="720908" name="Picture 1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2470150" y="2155825"/>
            <a:ext cx="3810000" cy="1831975"/>
          </a:xfrm>
          <a:noFill/>
          <a:ln/>
        </p:spPr>
      </p:pic>
      <p:graphicFrame>
        <p:nvGraphicFramePr>
          <p:cNvPr id="720910" name="Object 14"/>
          <p:cNvGraphicFramePr>
            <a:graphicFrameLocks noChangeAspect="1"/>
          </p:cNvGraphicFramePr>
          <p:nvPr>
            <p:ph sz="quarter" idx="2"/>
          </p:nvPr>
        </p:nvGraphicFramePr>
        <p:xfrm>
          <a:off x="2554288" y="4673600"/>
          <a:ext cx="2128837" cy="387350"/>
        </p:xfrm>
        <a:graphic>
          <a:graphicData uri="http://schemas.openxmlformats.org/presentationml/2006/ole">
            <p:oleObj spid="_x0000_s8194" name="Vergelijking" r:id="rId4" imgW="111744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8D6354-8D0C-439A-B7F2-32F6CDADDE1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of features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857233"/>
            <a:ext cx="8229600" cy="1643074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Approximate the sparse information matrix with the argument that not all features are strongly connected:</a:t>
            </a:r>
          </a:p>
        </p:txBody>
      </p:sp>
      <p:pic>
        <p:nvPicPr>
          <p:cNvPr id="7454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428868"/>
            <a:ext cx="8574087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4143372" y="2643182"/>
            <a:ext cx="2448272" cy="2088232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715140" y="2500306"/>
            <a:ext cx="1296144" cy="1152128"/>
          </a:xfrm>
          <a:prstGeom prst="ellipse">
            <a:avLst/>
          </a:prstGeom>
          <a:solidFill>
            <a:schemeClr val="tx1">
              <a:lumMod val="65000"/>
              <a:lumOff val="3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55708F-34B6-4727-9061-B49A2C472E4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Updating the current state estimate</a:t>
            </a:r>
          </a:p>
        </p:txBody>
      </p:sp>
      <p:sp>
        <p:nvSpPr>
          <p:cNvPr id="722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current state estimate     is needed every </a:t>
            </a:r>
            <a:r>
              <a:rPr lang="en-US" altLang="zh-CN" sz="2000" dirty="0" err="1">
                <a:latin typeface="Arial" charset="0"/>
                <a:ea typeface="宋体" charset="-122"/>
              </a:rPr>
              <a:t>timestep</a:t>
            </a:r>
            <a:r>
              <a:rPr lang="en-US" altLang="zh-CN" sz="2000" dirty="0">
                <a:latin typeface="Arial" charset="0"/>
                <a:ea typeface="宋体" charset="-122"/>
              </a:rPr>
              <a:t>: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Yet</a:t>
            </a:r>
            <a:r>
              <a:rPr lang="en-US" altLang="zh-CN" sz="2000" dirty="0">
                <a:latin typeface="Arial" charset="0"/>
                <a:ea typeface="宋体" charset="-122"/>
              </a:rPr>
              <a:t>, from the current state estimate only subset is needed: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i.e. the robot position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err="1">
                <a:latin typeface="Arial" charset="0"/>
                <a:ea typeface="宋体" charset="-122"/>
              </a:rPr>
              <a:t>t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 </a:t>
            </a:r>
            <a:r>
              <a:rPr lang="en-US" altLang="zh-CN" sz="2000" dirty="0">
                <a:latin typeface="Arial" charset="0"/>
                <a:ea typeface="宋体" charset="-122"/>
              </a:rPr>
              <a:t> and the locations of the active landmarks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30000" dirty="0">
                <a:latin typeface="Arial" charset="0"/>
                <a:ea typeface="宋体" charset="-122"/>
              </a:rPr>
              <a:t>+.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i="1" baseline="30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This can be done with an iterative hill climbing algorithm: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Where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i="1" baseline="-25000" dirty="0" err="1">
                <a:latin typeface="Arial" charset="0"/>
                <a:ea typeface="宋体" charset="-122"/>
              </a:rPr>
              <a:t>i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 </a:t>
            </a:r>
            <a:r>
              <a:rPr lang="en-US" altLang="zh-CN" sz="2000" dirty="0">
                <a:latin typeface="Arial" charset="0"/>
                <a:ea typeface="宋体" charset="-122"/>
              </a:rPr>
              <a:t>is a projection matrix to extract element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i</a:t>
            </a:r>
            <a:r>
              <a:rPr lang="en-US" altLang="zh-CN" sz="2000" dirty="0">
                <a:latin typeface="Arial" charset="0"/>
                <a:ea typeface="宋体" charset="-122"/>
              </a:rPr>
              <a:t> from matrix </a:t>
            </a:r>
            <a:r>
              <a:rPr lang="el-GR" sz="2000" i="1" dirty="0">
                <a:latin typeface="Arial" charset="0"/>
                <a:cs typeface="Arial" charset="0"/>
              </a:rPr>
              <a:t>Ω</a:t>
            </a:r>
            <a:r>
              <a:rPr lang="en-US" altLang="zh-CN" sz="2000" dirty="0">
                <a:latin typeface="Arial" charset="0"/>
                <a:ea typeface="宋体" charset="-122"/>
              </a:rPr>
              <a:t>.</a:t>
            </a:r>
          </a:p>
        </p:txBody>
      </p:sp>
      <p:graphicFrame>
        <p:nvGraphicFramePr>
          <p:cNvPr id="722953" name="Object 9"/>
          <p:cNvGraphicFramePr>
            <a:graphicFrameLocks noChangeAspect="1"/>
          </p:cNvGraphicFramePr>
          <p:nvPr>
            <p:ph sz="quarter" idx="2"/>
          </p:nvPr>
        </p:nvGraphicFramePr>
        <p:xfrm>
          <a:off x="3121025" y="2141538"/>
          <a:ext cx="1349375" cy="490537"/>
        </p:xfrm>
        <a:graphic>
          <a:graphicData uri="http://schemas.openxmlformats.org/presentationml/2006/ole">
            <p:oleObj spid="_x0000_s9218" name="Vergelijking" r:id="rId3" imgW="698400" imgH="253800" progId="Equation.3">
              <p:embed/>
            </p:oleObj>
          </a:graphicData>
        </a:graphic>
      </p:graphicFrame>
      <p:graphicFrame>
        <p:nvGraphicFramePr>
          <p:cNvPr id="722956" name="Object 12"/>
          <p:cNvGraphicFramePr>
            <a:graphicFrameLocks noChangeAspect="1"/>
          </p:cNvGraphicFramePr>
          <p:nvPr/>
        </p:nvGraphicFramePr>
        <p:xfrm>
          <a:off x="3498850" y="1471613"/>
          <a:ext cx="265113" cy="339725"/>
        </p:xfrm>
        <a:graphic>
          <a:graphicData uri="http://schemas.openxmlformats.org/presentationml/2006/ole">
            <p:oleObj spid="_x0000_s9219" name="Vergelijking" r:id="rId4" imgW="177480" imgH="228600" progId="Equation.3">
              <p:embed/>
            </p:oleObj>
          </a:graphicData>
        </a:graphic>
      </p:graphicFrame>
      <p:graphicFrame>
        <p:nvGraphicFramePr>
          <p:cNvPr id="722958" name="Object 14"/>
          <p:cNvGraphicFramePr>
            <a:graphicFrameLocks noChangeAspect="1"/>
          </p:cNvGraphicFramePr>
          <p:nvPr>
            <p:ph sz="quarter" idx="3"/>
          </p:nvPr>
        </p:nvGraphicFramePr>
        <p:xfrm>
          <a:off x="2643174" y="3571876"/>
          <a:ext cx="3236913" cy="441325"/>
        </p:xfrm>
        <a:graphic>
          <a:graphicData uri="http://schemas.openxmlformats.org/presentationml/2006/ole">
            <p:oleObj spid="_x0000_s9220" name="Vergelijking" r:id="rId5" imgW="2234880" imgH="304560" progId="Equation.3">
              <p:embed/>
            </p:oleObj>
          </a:graphicData>
        </a:graphic>
      </p:graphicFrame>
      <p:graphicFrame>
        <p:nvGraphicFramePr>
          <p:cNvPr id="722960" name="Object 16"/>
          <p:cNvGraphicFramePr>
            <a:graphicFrameLocks noChangeAspect="1"/>
          </p:cNvGraphicFramePr>
          <p:nvPr/>
        </p:nvGraphicFramePr>
        <p:xfrm>
          <a:off x="2357422" y="5214950"/>
          <a:ext cx="4038600" cy="485775"/>
        </p:xfrm>
        <a:graphic>
          <a:graphicData uri="http://schemas.openxmlformats.org/presentationml/2006/ole">
            <p:oleObj spid="_x0000_s9221" name="Vergelijking" r:id="rId6" imgW="2323800" imgH="2793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Probabilistic Robotics Course at the </a:t>
            </a:r>
            <a:r>
              <a:rPr lang="en-US" altLang="en-US" dirty="0" err="1"/>
              <a:t>Universiteit</a:t>
            </a:r>
            <a:r>
              <a:rPr lang="en-US" altLang="en-US" dirty="0"/>
              <a:t> van Amsterdam</a:t>
            </a:r>
            <a:endParaRPr lang="en-US" altLang="en-US" sz="1400" dirty="0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4AF6AF-2464-4B8D-9F24-9D3E26F0725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Arial" charset="0"/>
                <a:ea typeface="宋体" charset="-122"/>
              </a:rPr>
              <a:t>Algorithm</a:t>
            </a:r>
            <a:endParaRPr lang="en-US" altLang="zh-CN" dirty="0">
              <a:latin typeface="Arial" charset="0"/>
              <a:ea typeface="宋体" charset="-122"/>
            </a:endParaRPr>
          </a:p>
        </p:txBody>
      </p:sp>
      <p:sp>
        <p:nvSpPr>
          <p:cNvPr id="75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89781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algorithm combines the four steps;</a:t>
            </a:r>
            <a:br>
              <a:rPr lang="en-US" altLang="zh-CN" sz="2000" dirty="0">
                <a:latin typeface="Arial" charset="0"/>
                <a:ea typeface="宋体" charset="-122"/>
              </a:rPr>
            </a:br>
            <a:r>
              <a:rPr lang="en-US" altLang="zh-CN" sz="2000" dirty="0">
                <a:latin typeface="Arial" charset="0"/>
                <a:ea typeface="宋体" charset="-122"/>
              </a:rPr>
              <a:t> two updates and two approximations: 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</p:txBody>
      </p:sp>
      <p:graphicFrame>
        <p:nvGraphicFramePr>
          <p:cNvPr id="75571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757363" y="3556000"/>
          <a:ext cx="5360987" cy="442913"/>
        </p:xfrm>
        <a:graphic>
          <a:graphicData uri="http://schemas.openxmlformats.org/presentationml/2006/ole">
            <p:oleObj spid="_x0000_s10242" name="Vergelijking" r:id="rId3" imgW="2920680" imgH="241200" progId="Equation.3">
              <p:embed/>
            </p:oleObj>
          </a:graphicData>
        </a:graphic>
      </p:graphicFrame>
      <p:graphicFrame>
        <p:nvGraphicFramePr>
          <p:cNvPr id="755717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1831975" y="3946525"/>
          <a:ext cx="4965700" cy="442913"/>
        </p:xfrm>
        <a:graphic>
          <a:graphicData uri="http://schemas.openxmlformats.org/presentationml/2006/ole">
            <p:oleObj spid="_x0000_s10243" name="Vergelijking" r:id="rId4" imgW="2705040" imgH="241200" progId="Equation.3">
              <p:embed/>
            </p:oleObj>
          </a:graphicData>
        </a:graphic>
      </p:graphicFrame>
      <p:graphicFrame>
        <p:nvGraphicFramePr>
          <p:cNvPr id="755718" name="Object 6"/>
          <p:cNvGraphicFramePr>
            <a:graphicFrameLocks noChangeAspect="1"/>
          </p:cNvGraphicFramePr>
          <p:nvPr/>
        </p:nvGraphicFramePr>
        <p:xfrm>
          <a:off x="1833563" y="4354513"/>
          <a:ext cx="5594350" cy="442912"/>
        </p:xfrm>
        <a:graphic>
          <a:graphicData uri="http://schemas.openxmlformats.org/presentationml/2006/ole">
            <p:oleObj spid="_x0000_s10244" name="Vergelijking" r:id="rId5" imgW="3047760" imgH="241200" progId="Equation.3">
              <p:embed/>
            </p:oleObj>
          </a:graphicData>
        </a:graphic>
      </p:graphicFrame>
      <p:graphicFrame>
        <p:nvGraphicFramePr>
          <p:cNvPr id="755719" name="Object 7"/>
          <p:cNvGraphicFramePr>
            <a:graphicFrameLocks noChangeAspect="1"/>
          </p:cNvGraphicFramePr>
          <p:nvPr/>
        </p:nvGraphicFramePr>
        <p:xfrm>
          <a:off x="1874838" y="4737100"/>
          <a:ext cx="3986212" cy="466725"/>
        </p:xfrm>
        <a:graphic>
          <a:graphicData uri="http://schemas.openxmlformats.org/presentationml/2006/ole">
            <p:oleObj spid="_x0000_s10245" name="Vergelijking" r:id="rId6" imgW="2171520" imgH="253800" progId="Equation.3">
              <p:embed/>
            </p:oleObj>
          </a:graphicData>
        </a:graphic>
      </p:graphicFrame>
      <p:graphicFrame>
        <p:nvGraphicFramePr>
          <p:cNvPr id="755720" name="Object 8"/>
          <p:cNvGraphicFramePr>
            <a:graphicFrameLocks noChangeAspect="1"/>
          </p:cNvGraphicFramePr>
          <p:nvPr/>
        </p:nvGraphicFramePr>
        <p:xfrm>
          <a:off x="1036638" y="5186363"/>
          <a:ext cx="1771650" cy="466725"/>
        </p:xfrm>
        <a:graphic>
          <a:graphicData uri="http://schemas.openxmlformats.org/presentationml/2006/ole">
            <p:oleObj spid="_x0000_s10246" name="Vergelijking" r:id="rId7" imgW="965160" imgH="253800" progId="Equation.3">
              <p:embed/>
            </p:oleObj>
          </a:graphicData>
        </a:graphic>
      </p:graphicFrame>
      <p:graphicFrame>
        <p:nvGraphicFramePr>
          <p:cNvPr id="755721" name="Object 9"/>
          <p:cNvGraphicFramePr>
            <a:graphicFrameLocks noChangeAspect="1"/>
          </p:cNvGraphicFramePr>
          <p:nvPr/>
        </p:nvGraphicFramePr>
        <p:xfrm>
          <a:off x="755650" y="3113088"/>
          <a:ext cx="7832725" cy="420687"/>
        </p:xfrm>
        <a:graphic>
          <a:graphicData uri="http://schemas.openxmlformats.org/presentationml/2006/ole">
            <p:oleObj spid="_x0000_s10247" name="Vergelijking" r:id="rId8" imgW="4267080" imgH="228600" progId="Equation.3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1642472" y="3563896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43042" y="4000504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43042" y="4429132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43042" y="4857760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400050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dirty="0" smtClean="0">
                <a:latin typeface="Arial" charset="0"/>
                <a:ea typeface="宋体" charset="-122"/>
              </a:rPr>
              <a:t>approximation</a:t>
            </a:r>
            <a:endParaRPr lang="en-US" altLang="zh-CN" dirty="0">
              <a:latin typeface="Arial" charset="0"/>
              <a:ea typeface="宋体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485776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dirty="0" smtClean="0">
                <a:latin typeface="Arial" charset="0"/>
                <a:ea typeface="宋体" charset="-122"/>
              </a:rPr>
              <a:t>approximation</a:t>
            </a:r>
            <a:endParaRPr lang="en-US" altLang="zh-CN" dirty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71736" y="2500306"/>
            <a:ext cx="36919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Motion Update</a:t>
            </a:r>
            <a:endParaRPr lang="zh-CN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142984"/>
            <a:ext cx="57912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3610744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Motion Update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79712" y="4653136"/>
            <a:ext cx="3672408" cy="288032"/>
          </a:xfrm>
          <a:prstGeom prst="rect">
            <a:avLst/>
          </a:prstGeom>
          <a:solidFill>
            <a:srgbClr val="C0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51720" y="5229200"/>
            <a:ext cx="3672408" cy="288032"/>
          </a:xfrm>
          <a:prstGeom prst="rect">
            <a:avLst/>
          </a:prstGeom>
          <a:solidFill>
            <a:srgbClr val="C0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79712" y="4365104"/>
            <a:ext cx="3672408" cy="288032"/>
          </a:xfrm>
          <a:prstGeom prst="rect">
            <a:avLst/>
          </a:prstGeom>
          <a:solidFill>
            <a:srgbClr val="C0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51720" y="4941168"/>
            <a:ext cx="3672408" cy="288032"/>
          </a:xfrm>
          <a:prstGeom prst="rect">
            <a:avLst/>
          </a:prstGeom>
          <a:solidFill>
            <a:srgbClr val="C0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06190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Motion Update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0034" y="2786058"/>
            <a:ext cx="977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where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215074" y="2500306"/>
            <a:ext cx="2035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Velocity model</a:t>
            </a:r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 rot="10800000" flipV="1">
            <a:off x="5929322" y="3071810"/>
            <a:ext cx="1071570" cy="785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7105" name="Object 1"/>
          <p:cNvGraphicFramePr>
            <a:graphicFrameLocks noChangeAspect="1"/>
          </p:cNvGraphicFramePr>
          <p:nvPr/>
        </p:nvGraphicFramePr>
        <p:xfrm>
          <a:off x="500034" y="1500174"/>
          <a:ext cx="3057525" cy="1001712"/>
        </p:xfrm>
        <a:graphic>
          <a:graphicData uri="http://schemas.openxmlformats.org/presentationml/2006/ole">
            <p:oleObj spid="_x0000_s47105" name="Equation" r:id="rId3" imgW="1473120" imgH="482400" progId="Equation.3">
              <p:embed/>
            </p:oleObj>
          </a:graphicData>
        </a:graphic>
      </p:graphicFrame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714348" y="3357562"/>
          <a:ext cx="2071702" cy="928522"/>
        </p:xfrm>
        <a:graphic>
          <a:graphicData uri="http://schemas.openxmlformats.org/presentationml/2006/ole">
            <p:oleObj spid="_x0000_s47106" name="Equation" r:id="rId4" imgW="1587240" imgH="711000" progId="Equation.3">
              <p:embed/>
            </p:oleObj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214282" y="4500570"/>
          <a:ext cx="4214842" cy="2013323"/>
        </p:xfrm>
        <a:graphic>
          <a:graphicData uri="http://schemas.openxmlformats.org/presentationml/2006/ole">
            <p:oleObj spid="_x0000_s47107" name="Equation" r:id="rId5" imgW="2552400" imgH="1218960" progId="Equation.3">
              <p:embed/>
            </p:oleObj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4572000" y="4643446"/>
          <a:ext cx="3929090" cy="1640380"/>
        </p:xfrm>
        <a:graphic>
          <a:graphicData uri="http://schemas.openxmlformats.org/presentationml/2006/ole">
            <p:oleObj spid="_x0000_s47108" name="Equation" r:id="rId6" imgW="2920680" imgH="1218960" progId="Equation.3">
              <p:embed/>
            </p:oleObj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3428992" y="3571876"/>
          <a:ext cx="1951038" cy="501650"/>
        </p:xfrm>
        <a:graphic>
          <a:graphicData uri="http://schemas.openxmlformats.org/presentationml/2006/ole">
            <p:oleObj spid="_x0000_s47109" name="Equation" r:id="rId7" imgW="93960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57158" y="1357298"/>
          <a:ext cx="5643602" cy="877895"/>
        </p:xfrm>
        <a:graphic>
          <a:graphicData uri="http://schemas.openxmlformats.org/presentationml/2006/ole">
            <p:oleObj spid="_x0000_s46081" name="Equation" r:id="rId3" imgW="2857320" imgH="583920" progId="Equation.3">
              <p:embed/>
            </p:oleObj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57158" y="4143380"/>
          <a:ext cx="4335463" cy="2570160"/>
        </p:xfrm>
        <a:graphic>
          <a:graphicData uri="http://schemas.openxmlformats.org/presentationml/2006/ole">
            <p:oleObj spid="_x0000_s46085" name="Equation" r:id="rId4" imgW="2323800" imgH="2108160" progId="Equation.3">
              <p:embed/>
            </p:oleObj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06190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Motion Update</a:t>
            </a:r>
            <a:endParaRPr lang="zh-CN" altLang="en-US" dirty="0"/>
          </a:p>
        </p:txBody>
      </p:sp>
      <p:pic>
        <p:nvPicPr>
          <p:cNvPr id="37894" name="Picture 6" descr="C:\Documents and Settings\chy\Application Data\Tencent\Users\85740749\QQ\WinTemp\RichOle\H5Z{ZLNK{(YO$CGGCD2UNUY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5143512"/>
            <a:ext cx="4286280" cy="1548039"/>
          </a:xfrm>
          <a:prstGeom prst="rect">
            <a:avLst/>
          </a:prstGeom>
          <a:noFill/>
        </p:spPr>
      </p:pic>
      <p:sp>
        <p:nvSpPr>
          <p:cNvPr id="14" name="椭圆 13"/>
          <p:cNvSpPr/>
          <p:nvPr/>
        </p:nvSpPr>
        <p:spPr>
          <a:xfrm>
            <a:off x="1071538" y="1285860"/>
            <a:ext cx="1285884" cy="588034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500298" y="1500174"/>
            <a:ext cx="3643338" cy="285752"/>
          </a:xfrm>
          <a:prstGeom prst="rightArrow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16200000">
            <a:off x="7322363" y="2678901"/>
            <a:ext cx="785818" cy="285752"/>
          </a:xfrm>
          <a:prstGeom prst="rightArrow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72264" y="3214686"/>
            <a:ext cx="2143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How to calculate?</a:t>
            </a:r>
            <a:endParaRPr lang="zh-CN" altLang="en-US" sz="3600" dirty="0"/>
          </a:p>
        </p:txBody>
      </p:sp>
      <p:sp>
        <p:nvSpPr>
          <p:cNvPr id="18" name="矩形 17"/>
          <p:cNvSpPr/>
          <p:nvPr/>
        </p:nvSpPr>
        <p:spPr>
          <a:xfrm>
            <a:off x="857224" y="5214950"/>
            <a:ext cx="3429024" cy="642942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71868" y="2500306"/>
            <a:ext cx="357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Inverse Lemma, Page 50</a:t>
            </a:r>
            <a:endParaRPr lang="zh-CN" altLang="en-US" sz="2400" dirty="0"/>
          </a:p>
        </p:txBody>
      </p:sp>
      <p:sp>
        <p:nvSpPr>
          <p:cNvPr id="21" name="右箭头 20"/>
          <p:cNvSpPr/>
          <p:nvPr/>
        </p:nvSpPr>
        <p:spPr>
          <a:xfrm rot="9067488">
            <a:off x="4869532" y="3070851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6357950" y="1285860"/>
          <a:ext cx="2308225" cy="839788"/>
        </p:xfrm>
        <a:graphic>
          <a:graphicData uri="http://schemas.openxmlformats.org/presentationml/2006/ole">
            <p:oleObj spid="_x0000_s46082" name="Equation" r:id="rId6" imgW="1168200" imgH="558720" progId="Equation.3">
              <p:embed/>
            </p:oleObj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28596" y="2571744"/>
          <a:ext cx="2708275" cy="419100"/>
        </p:xfrm>
        <a:graphic>
          <a:graphicData uri="http://schemas.openxmlformats.org/presentationml/2006/ole">
            <p:oleObj spid="_x0000_s46083" name="Equation" r:id="rId7" imgW="1371600" imgH="279360" progId="Equation.3">
              <p:embed/>
            </p:oleObj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428596" y="3214686"/>
          <a:ext cx="4500594" cy="954261"/>
        </p:xfrm>
        <a:graphic>
          <a:graphicData uri="http://schemas.openxmlformats.org/presentationml/2006/ole">
            <p:oleObj spid="_x0000_s46084" name="Equation" r:id="rId8" imgW="2412720" imgH="685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  <p:bldP spid="17" grpId="0"/>
      <p:bldP spid="18" grpId="0" animBg="1"/>
      <p:bldP spid="19" grpId="0"/>
      <p:bldP spid="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06190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Motion Update</a:t>
            </a:r>
            <a:endParaRPr lang="zh-CN" altLang="en-US" dirty="0"/>
          </a:p>
        </p:txBody>
      </p:sp>
      <p:pic>
        <p:nvPicPr>
          <p:cNvPr id="38913" name="Picture 1" descr="C:\Documents and Settings\chy\Application Data\Tencent\Users\85740749\QQ\WinTemp\RichOle\]5LX0`4)Z~1}H%UAJQJ41C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6105525" cy="2133600"/>
          </a:xfrm>
          <a:prstGeom prst="rect">
            <a:avLst/>
          </a:prstGeom>
          <a:noFill/>
        </p:spPr>
      </p:pic>
      <p:pic>
        <p:nvPicPr>
          <p:cNvPr id="38914" name="Picture 2" descr="C:\Documents and Settings\chy\Application Data\Tencent\Users\85740749\QQ\WinTemp\RichOle\_}TE%{Y8}GH0KS7EI7H5GA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857628"/>
            <a:ext cx="6896100" cy="1485900"/>
          </a:xfrm>
          <a:prstGeom prst="rect">
            <a:avLst/>
          </a:prstGeom>
          <a:noFill/>
        </p:spPr>
      </p:pic>
      <p:pic>
        <p:nvPicPr>
          <p:cNvPr id="11" name="Picture 3" descr="C:\Documents and Settings\chy\Application Data\Tencent\Users\85740749\QQ\WinTemp\RichOle\IFW`[PKD]8KNR6HQKO([`3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428736"/>
            <a:ext cx="2019300" cy="400050"/>
          </a:xfrm>
          <a:prstGeom prst="rect">
            <a:avLst/>
          </a:prstGeom>
          <a:noFill/>
        </p:spPr>
      </p:pic>
      <p:sp>
        <p:nvSpPr>
          <p:cNvPr id="12" name="椭圆 11"/>
          <p:cNvSpPr/>
          <p:nvPr/>
        </p:nvSpPr>
        <p:spPr>
          <a:xfrm>
            <a:off x="1785918" y="1785926"/>
            <a:ext cx="2172556" cy="642942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0149556">
            <a:off x="4013344" y="1645421"/>
            <a:ext cx="1571636" cy="285752"/>
          </a:xfrm>
          <a:prstGeom prst="rightArrow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428728" y="2714620"/>
            <a:ext cx="5214974" cy="428628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43042" y="4500570"/>
            <a:ext cx="2000264" cy="357190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A05DF2-8D6D-4C16-BD20-1D66735D56A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Arial" charset="0"/>
                <a:ea typeface="宋体" charset="-122"/>
              </a:rPr>
              <a:t>Simultaneous Localization and Mapping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A robot acquires a map while localizing itself relative to this map.</a:t>
            </a: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Online SLAM problem			Full SLAM problem</a:t>
            </a: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Estimate map </a:t>
            </a:r>
            <a:r>
              <a:rPr lang="en-US" altLang="zh-CN" sz="1800" i="1">
                <a:latin typeface="Arial" charset="0"/>
                <a:ea typeface="宋体" charset="-122"/>
              </a:rPr>
              <a:t>m</a:t>
            </a:r>
            <a:r>
              <a:rPr lang="en-US" altLang="zh-CN" sz="1800">
                <a:latin typeface="Arial" charset="0"/>
                <a:ea typeface="宋体" charset="-122"/>
              </a:rPr>
              <a:t> and current position </a:t>
            </a:r>
            <a:r>
              <a:rPr lang="en-US" altLang="zh-CN" sz="1800" i="1">
                <a:latin typeface="Arial" charset="0"/>
                <a:ea typeface="宋体" charset="-122"/>
              </a:rPr>
              <a:t>x</a:t>
            </a:r>
            <a:r>
              <a:rPr lang="en-US" altLang="zh-CN" sz="1800" i="1" baseline="-25000">
                <a:latin typeface="Arial" charset="0"/>
                <a:ea typeface="宋体" charset="-122"/>
              </a:rPr>
              <a:t>t        </a:t>
            </a:r>
            <a:r>
              <a:rPr lang="en-US" altLang="zh-CN" sz="2000">
                <a:latin typeface="Arial" charset="0"/>
                <a:ea typeface="宋体" charset="-122"/>
              </a:rPr>
              <a:t> </a:t>
            </a:r>
            <a:r>
              <a:rPr lang="en-US" altLang="zh-CN" sz="1800">
                <a:latin typeface="Arial" charset="0"/>
                <a:ea typeface="宋体" charset="-122"/>
              </a:rPr>
              <a:t>Estimate map </a:t>
            </a:r>
            <a:r>
              <a:rPr lang="en-US" altLang="zh-CN" sz="1800" i="1">
                <a:latin typeface="Arial" charset="0"/>
                <a:ea typeface="宋体" charset="-122"/>
              </a:rPr>
              <a:t>m</a:t>
            </a:r>
            <a:r>
              <a:rPr lang="en-US" altLang="zh-CN" sz="1800">
                <a:latin typeface="Arial" charset="0"/>
                <a:ea typeface="宋体" charset="-122"/>
              </a:rPr>
              <a:t> and driven path </a:t>
            </a:r>
            <a:r>
              <a:rPr lang="en-US" altLang="zh-CN" sz="1800" i="1">
                <a:latin typeface="Arial" charset="0"/>
                <a:ea typeface="宋体" charset="-122"/>
              </a:rPr>
              <a:t>x</a:t>
            </a:r>
            <a:r>
              <a:rPr lang="en-US" altLang="zh-CN" sz="1800" i="1" baseline="-25000">
                <a:latin typeface="Arial" charset="0"/>
                <a:ea typeface="宋体" charset="-122"/>
              </a:rPr>
              <a:t>1:t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</a:p>
        </p:txBody>
      </p:sp>
      <p:graphicFrame>
        <p:nvGraphicFramePr>
          <p:cNvPr id="62771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165225" y="3090863"/>
          <a:ext cx="1673225" cy="381000"/>
        </p:xfrm>
        <a:graphic>
          <a:graphicData uri="http://schemas.openxmlformats.org/presentationml/2006/ole">
            <p:oleObj spid="_x0000_s1026" name="Equation" r:id="rId3" imgW="1002960" imgH="228600" progId="Equation.3">
              <p:embed/>
            </p:oleObj>
          </a:graphicData>
        </a:graphic>
      </p:graphicFrame>
      <p:graphicFrame>
        <p:nvGraphicFramePr>
          <p:cNvPr id="627718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5561013" y="3094038"/>
          <a:ext cx="1552575" cy="336550"/>
        </p:xfrm>
        <a:graphic>
          <a:graphicData uri="http://schemas.openxmlformats.org/presentationml/2006/ole">
            <p:oleObj spid="_x0000_s1027" name="Equation" r:id="rId4" imgW="1054080" imgH="228600" progId="Equation.3">
              <p:embed/>
            </p:oleObj>
          </a:graphicData>
        </a:graphic>
      </p:graphicFrame>
      <p:pic>
        <p:nvPicPr>
          <p:cNvPr id="62772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471863"/>
            <a:ext cx="4025900" cy="23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7721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3800" y="3648075"/>
            <a:ext cx="2924175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E:\工作\课程工作\移动机器人导航理论（概率机器人学）\2012秋课程\教学PPT\Lecture 5\EIF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2" y="2214554"/>
            <a:ext cx="7458075" cy="276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00232" y="2928934"/>
            <a:ext cx="5230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Measurement </a:t>
            </a:r>
            <a:r>
              <a:rPr lang="en-US" altLang="zh-CN" sz="4400" dirty="0" smtClean="0"/>
              <a:t>Update</a:t>
            </a:r>
            <a:endParaRPr lang="zh-CN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32658"/>
            <a:ext cx="729615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5112568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Measurement Updates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71670" y="4857760"/>
            <a:ext cx="6000792" cy="918434"/>
          </a:xfrm>
          <a:prstGeom prst="rect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06190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Mea Update</a:t>
            </a:r>
            <a:endParaRPr lang="zh-CN" altLang="en-US" dirty="0"/>
          </a:p>
        </p:txBody>
      </p:sp>
      <p:pic>
        <p:nvPicPr>
          <p:cNvPr id="39940" name="Picture 4" descr="E:\工作\课程工作\移动机器人导航理论（概率机器人学）\2012秋课程\教学PPT\Lecture 5\EI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000108"/>
            <a:ext cx="7458075" cy="276225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28596" y="4857760"/>
            <a:ext cx="378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Multiple Measurements: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928662" y="2643182"/>
            <a:ext cx="4429156" cy="500066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3000364" y="3214686"/>
            <a:ext cx="285752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009" name="Object 1"/>
          <p:cNvGraphicFramePr>
            <a:graphicFrameLocks noChangeAspect="1"/>
          </p:cNvGraphicFramePr>
          <p:nvPr/>
        </p:nvGraphicFramePr>
        <p:xfrm>
          <a:off x="428596" y="4000504"/>
          <a:ext cx="3391134" cy="790571"/>
        </p:xfrm>
        <a:graphic>
          <a:graphicData uri="http://schemas.openxmlformats.org/presentationml/2006/ole">
            <p:oleObj spid="_x0000_s43009" name="Equation" r:id="rId4" imgW="2070000" imgH="482400" progId="Equation.3">
              <p:embed/>
            </p:oleObj>
          </a:graphicData>
        </a:graphic>
      </p:graphicFrame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428596" y="5500702"/>
          <a:ext cx="3357586" cy="1107718"/>
        </p:xfrm>
        <a:graphic>
          <a:graphicData uri="http://schemas.openxmlformats.org/presentationml/2006/ole">
            <p:oleObj spid="_x0000_s43010" name="Equation" r:id="rId5" imgW="2108160" imgH="711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00034" y="2786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Sparsification</a:t>
            </a:r>
            <a:r>
              <a:rPr lang="en-US" altLang="zh-CN" dirty="0" smtClean="0"/>
              <a:t> (Key Step!!!!!!!!!!!!)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1871663"/>
            <a:ext cx="86963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78768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/>
              <a:t>Sparsification</a:t>
            </a:r>
            <a:r>
              <a:rPr lang="en-US" altLang="zh-CN" dirty="0" smtClean="0"/>
              <a:t> (Key Step!!!!!!!!!!!!)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99792" y="3000372"/>
            <a:ext cx="3872472" cy="35719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39752" y="3357562"/>
            <a:ext cx="4661140" cy="35947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57422" y="3714752"/>
            <a:ext cx="3168352" cy="285752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820472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</a:t>
            </a:r>
            <a:r>
              <a:rPr lang="en-US" altLang="zh-CN" dirty="0" err="1" smtClean="0"/>
              <a:t>Sparsification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7158" y="1428736"/>
            <a:ext cx="2177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Basic Idea:</a:t>
            </a:r>
            <a:endParaRPr lang="zh-CN" altLang="en-US" sz="3600" dirty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285860"/>
            <a:ext cx="35242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 rot="16200000" flipH="1">
            <a:off x="5393537" y="1893083"/>
            <a:ext cx="285752" cy="21431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5322099" y="1893083"/>
            <a:ext cx="428628" cy="21431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857224" y="3143248"/>
          <a:ext cx="1299367" cy="500066"/>
        </p:xfrm>
        <a:graphic>
          <a:graphicData uri="http://schemas.openxmlformats.org/presentationml/2006/ole">
            <p:oleObj spid="_x0000_s40966" name="Equation" r:id="rId4" imgW="495000" imgH="190440" progId="Equation.3">
              <p:embed/>
            </p:oleObj>
          </a:graphicData>
        </a:graphic>
      </p:graphicFrame>
      <p:sp>
        <p:nvSpPr>
          <p:cNvPr id="17" name="右箭头 16"/>
          <p:cNvSpPr/>
          <p:nvPr/>
        </p:nvSpPr>
        <p:spPr>
          <a:xfrm>
            <a:off x="2500298" y="3357562"/>
            <a:ext cx="221457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4929190" y="3143248"/>
          <a:ext cx="1331913" cy="569912"/>
        </p:xfrm>
        <a:graphic>
          <a:graphicData uri="http://schemas.openxmlformats.org/presentationml/2006/ole">
            <p:oleObj spid="_x0000_s40967" name="Equation" r:id="rId5" imgW="507960" imgH="190440" progId="Equation.3">
              <p:embed/>
            </p:oleObj>
          </a:graphicData>
        </a:graphic>
      </p:graphicFrame>
      <p:sp>
        <p:nvSpPr>
          <p:cNvPr id="19" name="矩形 18"/>
          <p:cNvSpPr/>
          <p:nvPr/>
        </p:nvSpPr>
        <p:spPr>
          <a:xfrm>
            <a:off x="2500298" y="2928934"/>
            <a:ext cx="2096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cut the direct link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500298" y="3571876"/>
            <a:ext cx="193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between a and b</a:t>
            </a:r>
            <a:endParaRPr lang="zh-CN" altLang="en-US" sz="2000" dirty="0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6786578" y="3071810"/>
          <a:ext cx="2154238" cy="885825"/>
        </p:xfrm>
        <a:graphic>
          <a:graphicData uri="http://schemas.openxmlformats.org/presentationml/2006/ole">
            <p:oleObj spid="_x0000_s40969" name="Equation" r:id="rId6" imgW="1091880" imgH="393480" progId="Equation.3">
              <p:embed/>
            </p:oleObj>
          </a:graphicData>
        </a:graphic>
      </p:graphicFrame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142844" y="4786323"/>
          <a:ext cx="8858312" cy="475258"/>
        </p:xfrm>
        <a:graphic>
          <a:graphicData uri="http://schemas.openxmlformats.org/presentationml/2006/ole">
            <p:oleObj spid="_x0000_s40971" name="Equation" r:id="rId7" imgW="3720960" imgH="1904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820472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</a:t>
            </a:r>
            <a:r>
              <a:rPr lang="en-US" altLang="zh-CN" dirty="0" err="1" smtClean="0"/>
              <a:t>Sparsification</a:t>
            </a:r>
            <a:endParaRPr lang="zh-CN" altLang="en-US" dirty="0"/>
          </a:p>
        </p:txBody>
      </p:sp>
      <p:pic>
        <p:nvPicPr>
          <p:cNvPr id="40961" name="Picture 1" descr="C:\Documents and Settings\chy\Application Data\Tencent\Users\85740749\QQ\WinTemp\RichOle\B$`3D$NB9M6P1WXG5$ZW@4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2828925" cy="419100"/>
          </a:xfrm>
          <a:prstGeom prst="rect">
            <a:avLst/>
          </a:prstGeom>
          <a:noFill/>
        </p:spPr>
      </p:pic>
      <p:pic>
        <p:nvPicPr>
          <p:cNvPr id="40962" name="Picture 2" descr="C:\Documents and Settings\chy\Application Data\Tencent\Users\85740749\QQ\WinTemp\RichOle\0}UWWLN55V4EY7PL%0R$G9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7143750" cy="1771650"/>
          </a:xfrm>
          <a:prstGeom prst="rect">
            <a:avLst/>
          </a:prstGeom>
          <a:noFill/>
        </p:spPr>
      </p:pic>
      <p:pic>
        <p:nvPicPr>
          <p:cNvPr id="40963" name="Picture 3" descr="C:\Documents and Settings\chy\Application Data\Tencent\Users\85740749\QQ\WinTemp\RichOle\DQ@{4]ZF$[@05RE~KSL%4O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214818"/>
            <a:ext cx="6943725" cy="1085850"/>
          </a:xfrm>
          <a:prstGeom prst="rect">
            <a:avLst/>
          </a:prstGeom>
          <a:noFill/>
        </p:spPr>
      </p:pic>
      <p:pic>
        <p:nvPicPr>
          <p:cNvPr id="40964" name="Picture 4" descr="C:\Documents and Settings\chy\Application Data\Tencent\Users\85740749\QQ\WinTemp\RichOle\C]04{CT9C$$}F1SBQ(P$[Q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5286388"/>
            <a:ext cx="7019925" cy="135255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000100" y="3286124"/>
            <a:ext cx="3571900" cy="432048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7528119">
            <a:off x="4365933" y="2595208"/>
            <a:ext cx="1002555" cy="285752"/>
          </a:xfrm>
          <a:prstGeom prst="rightArrow">
            <a:avLst/>
          </a:prstGeom>
          <a:solidFill>
            <a:srgbClr val="FF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3504" y="1357298"/>
            <a:ext cx="4000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Assumption: Weak link between passive features </a:t>
            </a:r>
          </a:p>
          <a:p>
            <a:r>
              <a:rPr lang="en-US" altLang="zh-CN" sz="2000" dirty="0" smtClean="0"/>
              <a:t>and Robot current Pose</a:t>
            </a:r>
            <a:endParaRPr lang="zh-CN" altLang="en-US" sz="2000" dirty="0"/>
          </a:p>
        </p:txBody>
      </p:sp>
      <p:sp>
        <p:nvSpPr>
          <p:cNvPr id="11" name="下箭头 10"/>
          <p:cNvSpPr/>
          <p:nvPr/>
        </p:nvSpPr>
        <p:spPr>
          <a:xfrm>
            <a:off x="214282" y="3500438"/>
            <a:ext cx="285752" cy="1000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8662" y="4786322"/>
            <a:ext cx="3286148" cy="432048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72066" y="4071942"/>
            <a:ext cx="2404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cut the direct link m</a:t>
            </a:r>
            <a:r>
              <a:rPr lang="en-US" altLang="zh-CN" sz="2000" baseline="30000" dirty="0" smtClean="0"/>
              <a:t>0</a:t>
            </a:r>
            <a:endParaRPr lang="zh-CN" altLang="en-US" sz="2000" baseline="30000" dirty="0"/>
          </a:p>
        </p:txBody>
      </p:sp>
      <p:sp>
        <p:nvSpPr>
          <p:cNvPr id="15" name="右箭头 14"/>
          <p:cNvSpPr/>
          <p:nvPr/>
        </p:nvSpPr>
        <p:spPr>
          <a:xfrm rot="9180276">
            <a:off x="4082171" y="4426791"/>
            <a:ext cx="1002555" cy="285752"/>
          </a:xfrm>
          <a:prstGeom prst="rightArrow">
            <a:avLst/>
          </a:prstGeom>
          <a:solidFill>
            <a:srgbClr val="FF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14282" y="5000636"/>
            <a:ext cx="214314" cy="857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 animBg="1"/>
      <p:bldP spid="12" grpId="0" animBg="1"/>
      <p:bldP spid="14" grpId="0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820472" cy="71435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</a:t>
            </a:r>
            <a:r>
              <a:rPr lang="en-US" altLang="zh-CN" dirty="0" err="1" smtClean="0"/>
              <a:t>Sparsification</a:t>
            </a:r>
            <a:endParaRPr lang="zh-CN" altLang="en-US" dirty="0"/>
          </a:p>
        </p:txBody>
      </p:sp>
      <p:pic>
        <p:nvPicPr>
          <p:cNvPr id="41988" name="Picture 4" descr="C:\Documents and Settings\chy\Application Data\Tencent\Users\85740749\QQ\WinTemp\RichOle\TT6%HLJK}MKBP5RTLY0H6H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29198"/>
            <a:ext cx="2438400" cy="590550"/>
          </a:xfrm>
          <a:prstGeom prst="rect">
            <a:avLst/>
          </a:prstGeom>
          <a:noFill/>
        </p:spPr>
      </p:pic>
      <p:pic>
        <p:nvPicPr>
          <p:cNvPr id="41990" name="Picture 6" descr="C:\Documents and Settings\chy\Application Data\Tencent\Users\85740749\QQ\WinTemp\RichOle\(V)`NH8AY`SL%C((K7NSB3X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4962525"/>
            <a:ext cx="3190875" cy="1895475"/>
          </a:xfrm>
          <a:prstGeom prst="rect">
            <a:avLst/>
          </a:prstGeom>
          <a:noFill/>
        </p:spPr>
      </p:pic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6142044" y="857232"/>
          <a:ext cx="2716236" cy="461976"/>
        </p:xfrm>
        <a:graphic>
          <a:graphicData uri="http://schemas.openxmlformats.org/presentationml/2006/ole">
            <p:oleObj spid="_x0000_s41991" name="Equation" r:id="rId5" imgW="1587240" imgH="215640" progId="Equation.3">
              <p:embed/>
            </p:oleObj>
          </a:graphicData>
        </a:graphic>
      </p:graphicFrame>
      <p:sp>
        <p:nvSpPr>
          <p:cNvPr id="14" name="右箭头 13"/>
          <p:cNvSpPr/>
          <p:nvPr/>
        </p:nvSpPr>
        <p:spPr>
          <a:xfrm rot="10800000">
            <a:off x="5357850" y="1071546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6143668" y="1500174"/>
          <a:ext cx="2368550" cy="461962"/>
        </p:xfrm>
        <a:graphic>
          <a:graphicData uri="http://schemas.openxmlformats.org/presentationml/2006/ole">
            <p:oleObj spid="_x0000_s41992" name="Equation" r:id="rId6" imgW="1384200" imgH="215640" progId="Equation.3">
              <p:embed/>
            </p:oleObj>
          </a:graphicData>
        </a:graphic>
      </p:graphicFrame>
      <p:sp>
        <p:nvSpPr>
          <p:cNvPr id="16" name="右箭头 15"/>
          <p:cNvSpPr/>
          <p:nvPr/>
        </p:nvSpPr>
        <p:spPr>
          <a:xfrm rot="10800000">
            <a:off x="5357818" y="1571612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6143668" y="2000240"/>
          <a:ext cx="2108200" cy="461962"/>
        </p:xfrm>
        <a:graphic>
          <a:graphicData uri="http://schemas.openxmlformats.org/presentationml/2006/ole">
            <p:oleObj spid="_x0000_s41993" name="Equation" r:id="rId7" imgW="1231560" imgH="215640" progId="Equation.3">
              <p:embed/>
            </p:oleObj>
          </a:graphicData>
        </a:graphic>
      </p:graphicFrame>
      <p:sp>
        <p:nvSpPr>
          <p:cNvPr id="18" name="右箭头 17"/>
          <p:cNvSpPr/>
          <p:nvPr/>
        </p:nvSpPr>
        <p:spPr>
          <a:xfrm rot="10800000">
            <a:off x="5357818" y="200024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0800000">
            <a:off x="5357818" y="2571744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6143636" y="2500306"/>
          <a:ext cx="2455862" cy="461962"/>
        </p:xfrm>
        <a:graphic>
          <a:graphicData uri="http://schemas.openxmlformats.org/presentationml/2006/ole">
            <p:oleObj spid="_x0000_s41995" name="Equation" r:id="rId8" imgW="1434960" imgH="215640" progId="Equation.3">
              <p:embed/>
            </p:oleObj>
          </a:graphicData>
        </a:graphic>
      </p:graphicFrame>
      <p:pic>
        <p:nvPicPr>
          <p:cNvPr id="22" name="Picture 4" descr="C:\Documents and Settings\chy\Application Data\Tencent\Users\85740749\QQ\WinTemp\RichOle\C]04{CT9C$$}F1SBQ(P$[QE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3214686"/>
            <a:ext cx="6572264" cy="1266298"/>
          </a:xfrm>
          <a:prstGeom prst="rect">
            <a:avLst/>
          </a:prstGeom>
          <a:noFill/>
        </p:spPr>
      </p:pic>
      <p:sp>
        <p:nvSpPr>
          <p:cNvPr id="23" name="下箭头 22"/>
          <p:cNvSpPr/>
          <p:nvPr/>
        </p:nvSpPr>
        <p:spPr>
          <a:xfrm>
            <a:off x="1214414" y="4429132"/>
            <a:ext cx="214314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996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857232"/>
            <a:ext cx="50006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7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428736"/>
            <a:ext cx="52292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8" name="Picture 1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2844" y="2285992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000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1472" y="5500702"/>
            <a:ext cx="4786346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0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000240"/>
            <a:ext cx="8229600" cy="271464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State Recovery </a:t>
            </a:r>
            <a:br>
              <a:rPr lang="en-US" altLang="zh-CN" dirty="0" smtClean="0"/>
            </a:br>
            <a:r>
              <a:rPr lang="en-US" altLang="zh-CN" dirty="0" smtClean="0"/>
              <a:t>or </a:t>
            </a:r>
            <a:br>
              <a:rPr lang="en-US" altLang="zh-CN" dirty="0" smtClean="0"/>
            </a:br>
            <a:r>
              <a:rPr lang="en-US" altLang="zh-CN" dirty="0" smtClean="0"/>
              <a:t>Update State Estimate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819150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353873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State Recovery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51720" y="1412776"/>
            <a:ext cx="3168352" cy="504056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47664" y="3356992"/>
            <a:ext cx="3528392" cy="1008112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19672" y="5661248"/>
            <a:ext cx="5760640" cy="504056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6FE0B-8199-41DE-AD37-00EA8781DAF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SEIF SLAM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SEIF SLAM reduces the state vector </a:t>
            </a:r>
            <a:r>
              <a:rPr lang="en-US" altLang="zh-CN" sz="2000" i="1" dirty="0">
                <a:latin typeface="Arial" charset="0"/>
                <a:ea typeface="宋体" charset="-122"/>
              </a:rPr>
              <a:t>y</a:t>
            </a:r>
            <a:r>
              <a:rPr lang="en-US" altLang="zh-CN" sz="2000" dirty="0">
                <a:latin typeface="Arial" charset="0"/>
                <a:ea typeface="宋体" charset="-122"/>
              </a:rPr>
              <a:t> again to the current position </a:t>
            </a:r>
            <a:r>
              <a:rPr lang="en-US" altLang="zh-CN" sz="2000" i="1" dirty="0" err="1">
                <a:latin typeface="Arial" charset="0"/>
                <a:ea typeface="宋体" charset="-122"/>
              </a:rPr>
              <a:t>x</a:t>
            </a:r>
            <a:r>
              <a:rPr lang="en-US" altLang="zh-CN" sz="2000" i="1" baseline="-25000" dirty="0" err="1">
                <a:latin typeface="Arial" charset="0"/>
                <a:ea typeface="宋体" charset="-122"/>
              </a:rPr>
              <a:t>t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This </a:t>
            </a:r>
            <a:r>
              <a:rPr lang="en-US" altLang="zh-CN" sz="2000" dirty="0">
                <a:latin typeface="Arial" charset="0"/>
                <a:ea typeface="宋体" charset="-122"/>
              </a:rPr>
              <a:t>is the same state vector </a:t>
            </a:r>
            <a:r>
              <a:rPr lang="en-US" altLang="zh-CN" sz="2000" i="1" dirty="0">
                <a:latin typeface="Arial" charset="0"/>
                <a:ea typeface="宋体" charset="-122"/>
              </a:rPr>
              <a:t>y</a:t>
            </a:r>
            <a:r>
              <a:rPr lang="en-US" altLang="zh-CN" sz="2000" dirty="0">
                <a:latin typeface="Arial" charset="0"/>
                <a:ea typeface="宋体" charset="-122"/>
              </a:rPr>
              <a:t> as EKF SLAM</a:t>
            </a:r>
            <a:endParaRPr lang="en-US" altLang="zh-CN" sz="2000" i="1" dirty="0">
              <a:latin typeface="Arial" charset="0"/>
              <a:ea typeface="宋体" charset="-122"/>
            </a:endParaRPr>
          </a:p>
          <a:p>
            <a:pPr>
              <a:buFont typeface="Zapf Dingbats" charset="2"/>
              <a:buNone/>
            </a:pPr>
            <a:endParaRPr lang="en-US" altLang="zh-CN" sz="1800" dirty="0">
              <a:latin typeface="Arial" charset="0"/>
              <a:ea typeface="宋体" charset="-122"/>
            </a:endParaRPr>
          </a:p>
        </p:txBody>
      </p:sp>
      <p:graphicFrame>
        <p:nvGraphicFramePr>
          <p:cNvPr id="716804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857356" y="2285992"/>
          <a:ext cx="5075215" cy="657222"/>
        </p:xfrm>
        <a:graphic>
          <a:graphicData uri="http://schemas.openxmlformats.org/presentationml/2006/ole">
            <p:oleObj spid="_x0000_s2050" name="Equation" r:id="rId3" imgW="2057400" imgH="266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820472" cy="8829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Mathematical Derivation of </a:t>
            </a:r>
            <a:r>
              <a:rPr lang="en-US" altLang="zh-CN" dirty="0" err="1" smtClean="0"/>
              <a:t>Sparsification</a:t>
            </a:r>
            <a:endParaRPr lang="zh-CN" altLang="en-US" dirty="0"/>
          </a:p>
        </p:txBody>
      </p:sp>
      <p:pic>
        <p:nvPicPr>
          <p:cNvPr id="43009" name="Picture 1" descr="C:\Documents and Settings\chy\Application Data\Tencent\Users\85740749\QQ\WinTemp\RichOle\AVR6J}TSBA{N}3Q{0C`D37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2762269" cy="928694"/>
          </a:xfrm>
          <a:prstGeom prst="rect">
            <a:avLst/>
          </a:prstGeom>
          <a:noFill/>
        </p:spPr>
      </p:pic>
      <p:pic>
        <p:nvPicPr>
          <p:cNvPr id="43010" name="Picture 2" descr="C:\Documents and Settings\chy\Application Data\Tencent\Users\85740749\QQ\WinTemp\RichOle\LW@VAR$I~1_}@@ACDJ]@3%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714488"/>
            <a:ext cx="6010275" cy="1038225"/>
          </a:xfrm>
          <a:prstGeom prst="rect">
            <a:avLst/>
          </a:prstGeom>
          <a:noFill/>
        </p:spPr>
      </p:pic>
      <p:pic>
        <p:nvPicPr>
          <p:cNvPr id="43011" name="Picture 3" descr="C:\Documents and Settings\chy\Application Data\Tencent\Users\85740749\QQ\WinTemp\RichOle\ZULLA9ERO[VQ15)@GBFJLE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96" y="1928802"/>
            <a:ext cx="1028700" cy="514350"/>
          </a:xfrm>
          <a:prstGeom prst="rect">
            <a:avLst/>
          </a:prstGeom>
          <a:noFill/>
        </p:spPr>
      </p:pic>
      <p:pic>
        <p:nvPicPr>
          <p:cNvPr id="43012" name="Picture 4" descr="C:\Documents and Settings\chy\Application Data\Tencent\Users\85740749\QQ\WinTemp\RichOle\K$TT99QEIRLAK{EUTRX5(C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2714620"/>
            <a:ext cx="4286250" cy="1476375"/>
          </a:xfrm>
          <a:prstGeom prst="rect">
            <a:avLst/>
          </a:prstGeom>
          <a:noFill/>
        </p:spPr>
      </p:pic>
      <p:pic>
        <p:nvPicPr>
          <p:cNvPr id="43013" name="Picture 5" descr="C:\Documents and Settings\chy\Application Data\Tencent\Users\85740749\QQ\WinTemp\RichOle\0733P)KOQB92LU@8EVG]9HM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214818"/>
            <a:ext cx="5324475" cy="981075"/>
          </a:xfrm>
          <a:prstGeom prst="rect">
            <a:avLst/>
          </a:prstGeom>
          <a:noFill/>
        </p:spPr>
      </p:pic>
      <p:pic>
        <p:nvPicPr>
          <p:cNvPr id="43014" name="Picture 6" descr="C:\Documents and Settings\chy\Application Data\Tencent\Users\85740749\QQ\WinTemp\RichOle\9GQISIO1PSU4{U78}1G@NPG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5072074"/>
            <a:ext cx="5357850" cy="1162944"/>
          </a:xfrm>
          <a:prstGeom prst="rect">
            <a:avLst/>
          </a:prstGeom>
          <a:noFill/>
        </p:spPr>
      </p:pic>
      <p:pic>
        <p:nvPicPr>
          <p:cNvPr id="43015" name="Picture 7" descr="C:\Documents and Settings\chy\Application Data\Tencent\Users\85740749\QQ\WinTemp\RichOle\B~8_SP0}6E`6[I8WZQSDDI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20" y="6057900"/>
            <a:ext cx="4800600" cy="800100"/>
          </a:xfrm>
          <a:prstGeom prst="rect">
            <a:avLst/>
          </a:prstGeom>
          <a:noFill/>
        </p:spPr>
      </p:pic>
      <p:sp>
        <p:nvSpPr>
          <p:cNvPr id="16" name="右箭头 15"/>
          <p:cNvSpPr/>
          <p:nvPr/>
        </p:nvSpPr>
        <p:spPr>
          <a:xfrm>
            <a:off x="6215074" y="2143116"/>
            <a:ext cx="121444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0800000">
            <a:off x="5572132" y="6000768"/>
            <a:ext cx="78581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57950" y="5857892"/>
            <a:ext cx="26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Coordinate Descent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748070" y="3571876"/>
            <a:ext cx="3395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/>
              <a:t>Other method?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3528" y="69269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SEIF SLAM with known correspondences</a:t>
            </a:r>
            <a:endParaRPr lang="zh-CN" altLang="en-US" sz="3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204864"/>
            <a:ext cx="8784976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331640" y="2852936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03648" y="3212976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31640" y="3501008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03648" y="3861048"/>
            <a:ext cx="6120680" cy="36004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7CC4D1-7351-4E7C-AFAF-B0166B4A799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The effect of sparsification</a:t>
            </a:r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The computation requires ‘constant’ time: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</p:txBody>
      </p:sp>
      <p:pic>
        <p:nvPicPr>
          <p:cNvPr id="75060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575" y="1797050"/>
            <a:ext cx="6224588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624F89-8C2C-445F-9147-852249B3848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The effect of sparsification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The memory scales linearly: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</p:txBody>
      </p:sp>
      <p:pic>
        <p:nvPicPr>
          <p:cNvPr id="7516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688" y="2305050"/>
            <a:ext cx="5627687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5FB697-751F-4A28-A4AC-C2382616F52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The effect of sparsification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The prize is less accuracy, due to the approximation: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</p:txBody>
      </p:sp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4213" y="2070100"/>
            <a:ext cx="547528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F927C7-256C-46BF-AF94-85528590062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The degree of sparseness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By choosing the number of active features, </a:t>
            </a:r>
            <a:br>
              <a:rPr lang="en-US" altLang="zh-CN" sz="2000">
                <a:latin typeface="Arial" charset="0"/>
                <a:ea typeface="宋体" charset="-122"/>
              </a:rPr>
            </a:br>
            <a:r>
              <a:rPr lang="en-US" altLang="zh-CN" sz="2000">
                <a:latin typeface="Arial" charset="0"/>
                <a:ea typeface="宋体" charset="-122"/>
              </a:rPr>
              <a:t>accuracy can be traded against efficiency :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</p:txBody>
      </p:sp>
      <p:pic>
        <p:nvPicPr>
          <p:cNvPr id="7536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2544763"/>
            <a:ext cx="3819525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36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4063" y="2608263"/>
            <a:ext cx="3897312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36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2544763"/>
            <a:ext cx="4235450" cy="28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367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4063" y="2578100"/>
            <a:ext cx="4348162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463891-1453-4C16-9C15-12B5DC474EAF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Effect of approximation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The effect of sparsification is less links between landmarks,</a:t>
            </a:r>
            <a:br>
              <a:rPr lang="en-US" altLang="zh-CN" sz="2000">
                <a:latin typeface="Arial" charset="0"/>
                <a:ea typeface="宋体" charset="-122"/>
              </a:rPr>
            </a:br>
            <a:r>
              <a:rPr lang="en-US" altLang="zh-CN" sz="2000">
                <a:latin typeface="Arial" charset="0"/>
                <a:ea typeface="宋体" charset="-122"/>
              </a:rPr>
              <a:t> more confidence, but nearly same information matrix: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</p:txBody>
      </p:sp>
      <p:pic>
        <p:nvPicPr>
          <p:cNvPr id="754700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513" y="2309813"/>
            <a:ext cx="8980487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680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528" y="1484784"/>
            <a:ext cx="83529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Compared to Single SLAM</a:t>
            </a:r>
          </a:p>
          <a:p>
            <a:endParaRPr lang="en-US" altLang="zh-CN" sz="2800" dirty="0" smtClean="0"/>
          </a:p>
          <a:p>
            <a:pPr marL="514350" indent="-514350">
              <a:buAutoNum type="arabicPeriod"/>
            </a:pPr>
            <a:r>
              <a:rPr lang="en-US" altLang="zh-CN" sz="2800" dirty="0" smtClean="0"/>
              <a:t>Relative pose of two robots is unknown.   Correspondence problem becomes global;</a:t>
            </a:r>
          </a:p>
          <a:p>
            <a:pPr marL="514350" indent="-514350">
              <a:buAutoNum type="arabicPeriod"/>
            </a:pPr>
            <a:endParaRPr lang="en-US" altLang="zh-CN" sz="2800" dirty="0" smtClean="0"/>
          </a:p>
          <a:p>
            <a:pPr marL="514350" indent="-514350">
              <a:buAutoNum type="arabicPeriod"/>
            </a:pPr>
            <a:r>
              <a:rPr lang="en-US" altLang="zh-CN" sz="2800" dirty="0" smtClean="0"/>
              <a:t>Merging maps: alignment;</a:t>
            </a:r>
          </a:p>
          <a:p>
            <a:pPr marL="514350" indent="-514350">
              <a:buAutoNum type="arabicPeriod"/>
            </a:pPr>
            <a:endParaRPr lang="en-US" altLang="zh-CN" sz="2800" dirty="0" smtClean="0"/>
          </a:p>
          <a:p>
            <a:pPr marL="514350" indent="-514350">
              <a:buAutoNum type="arabicPeriod"/>
            </a:pPr>
            <a:r>
              <a:rPr lang="en-US" altLang="zh-CN" sz="2800" dirty="0" smtClean="0"/>
              <a:t>The degree of overlap between different maps unknown.</a:t>
            </a:r>
          </a:p>
          <a:p>
            <a:pPr marL="514350" indent="-514350">
              <a:buAutoNum type="arabicPeriod"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- Integrating Maps(2D)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528" y="105273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known relative pose and Correspondences</a:t>
            </a:r>
            <a:endParaRPr lang="zh-CN" altLang="en-US" sz="2800" dirty="0"/>
          </a:p>
        </p:txBody>
      </p:sp>
      <p:pic>
        <p:nvPicPr>
          <p:cNvPr id="39937" name="Picture 1" descr="C:\Documents and Settings\Administrator\Application Data\Tencent\Users\85740749\QQ\WinTemp\RichOle\_URO[$[S~CNW}0C~YPWG9Z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628800"/>
            <a:ext cx="3600400" cy="1268135"/>
          </a:xfrm>
          <a:prstGeom prst="rect">
            <a:avLst/>
          </a:prstGeom>
          <a:noFill/>
        </p:spPr>
      </p:pic>
      <p:pic>
        <p:nvPicPr>
          <p:cNvPr id="39938" name="Picture 2" descr="C:\Documents and Settings\Administrator\Application Data\Tencent\Users\85740749\QQ\WinTemp\RichOle\SLVI]ROL@{S9{G7$CE%SYY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2996952"/>
            <a:ext cx="6410325" cy="1944216"/>
          </a:xfrm>
          <a:prstGeom prst="rect">
            <a:avLst/>
          </a:prstGeom>
          <a:noFill/>
        </p:spPr>
      </p:pic>
      <p:pic>
        <p:nvPicPr>
          <p:cNvPr id="39939" name="Picture 3" descr="C:\Documents and Settings\Administrator\Application Data\Tencent\Users\85740749\QQ\WinTemp\RichOle\~JJ$(KB_3F9JCH9]UCVSHS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4876474"/>
            <a:ext cx="5688632" cy="1981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- Integrating Maps(2D) </a:t>
            </a:r>
            <a:endParaRPr lang="zh-CN" altLang="en-US" dirty="0"/>
          </a:p>
        </p:txBody>
      </p:sp>
      <p:pic>
        <p:nvPicPr>
          <p:cNvPr id="41985" name="Picture 1" descr="C:\Documents and Settings\Administrator\Application Data\Tencent\Users\85740749\QQ\WinTemp\RichOle\)F_V@X5OQ4J2NGKGVX~L%W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340768"/>
            <a:ext cx="3314700" cy="2133600"/>
          </a:xfrm>
          <a:prstGeom prst="rect">
            <a:avLst/>
          </a:prstGeom>
          <a:noFill/>
        </p:spPr>
      </p:pic>
      <p:pic>
        <p:nvPicPr>
          <p:cNvPr id="41986" name="Picture 2" descr="C:\Documents and Settings\Administrator\Application Data\Tencent\Users\85740749\QQ\WinTemp\RichOle\TJLLIGKDZ_UTYMV4(8ZQ`B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0072" y="1772816"/>
            <a:ext cx="2997884" cy="1152128"/>
          </a:xfrm>
          <a:prstGeom prst="rect">
            <a:avLst/>
          </a:prstGeom>
          <a:noFill/>
        </p:spPr>
      </p:pic>
      <p:sp>
        <p:nvSpPr>
          <p:cNvPr id="10" name="右箭头 9"/>
          <p:cNvSpPr/>
          <p:nvPr/>
        </p:nvSpPr>
        <p:spPr>
          <a:xfrm>
            <a:off x="3995936" y="2204864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372200" y="3068960"/>
            <a:ext cx="288032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987" name="Picture 3" descr="C:\Documents and Settings\Administrator\Application Data\Tencent\Users\85740749\QQ\WinTemp\RichOle\RNWBQD9H{8U3~G83@HHZ$`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72" y="4077072"/>
            <a:ext cx="2615585" cy="72008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804248" y="33569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Stack all</a:t>
            </a:r>
            <a:endParaRPr lang="zh-CN" altLang="en-US" dirty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3648" y="5661248"/>
            <a:ext cx="3133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 descr="C:\Documents and Settings\Administrator\Application Data\Tencent\Users\85740749\QQ\WinTemp\RichOle\~Q0WAIKH5`{9O}JFE9L6PU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6056" y="5013176"/>
            <a:ext cx="3467100" cy="168592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39552" y="5013176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where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B58E6B-EB1E-4898-97C6-B55E9681591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State estimate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>
            <a:normAutofit lnSpcReduction="10000"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SEIF SLAM requires every </a:t>
            </a:r>
            <a:r>
              <a:rPr lang="en-US" altLang="zh-CN" sz="2000" dirty="0" err="1">
                <a:latin typeface="Arial" charset="0"/>
                <a:ea typeface="宋体" charset="-122"/>
              </a:rPr>
              <a:t>timestep</a:t>
            </a:r>
            <a:r>
              <a:rPr lang="en-US" altLang="zh-CN" sz="2000" dirty="0">
                <a:latin typeface="Arial" charset="0"/>
                <a:ea typeface="宋体" charset="-122"/>
              </a:rPr>
              <a:t> inference to estimate the state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state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estimation </a:t>
            </a:r>
            <a:r>
              <a:rPr lang="en-US" altLang="zh-CN" sz="2000" dirty="0">
                <a:latin typeface="Arial" charset="0"/>
                <a:ea typeface="宋体" charset="-122"/>
              </a:rPr>
              <a:t>is also done by </a:t>
            </a:r>
            <a:r>
              <a:rPr lang="en-US" altLang="zh-CN" sz="2000" dirty="0" err="1">
                <a:latin typeface="Arial" charset="0"/>
                <a:ea typeface="宋体" charset="-122"/>
              </a:rPr>
              <a:t>GraphSLAM</a:t>
            </a:r>
            <a:r>
              <a:rPr lang="en-US" altLang="zh-CN" sz="2000" dirty="0">
                <a:latin typeface="Arial" charset="0"/>
                <a:ea typeface="宋体" charset="-122"/>
              </a:rPr>
              <a:t>, </a:t>
            </a:r>
            <a:br>
              <a:rPr lang="en-US" altLang="zh-CN" sz="2000" dirty="0">
                <a:latin typeface="Arial" charset="0"/>
                <a:ea typeface="宋体" charset="-122"/>
              </a:rPr>
            </a:br>
            <a:r>
              <a:rPr lang="en-US" altLang="zh-CN" sz="2000" dirty="0">
                <a:latin typeface="Arial" charset="0"/>
                <a:ea typeface="宋体" charset="-122"/>
              </a:rPr>
              <a:t>as a post-processing step.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1800" dirty="0">
              <a:latin typeface="Arial" charset="0"/>
              <a:ea typeface="宋体" charset="-122"/>
            </a:endParaRPr>
          </a:p>
        </p:txBody>
      </p:sp>
      <p:graphicFrame>
        <p:nvGraphicFramePr>
          <p:cNvPr id="71782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714744" y="1928802"/>
          <a:ext cx="1431925" cy="550863"/>
        </p:xfrm>
        <a:graphic>
          <a:graphicData uri="http://schemas.openxmlformats.org/presentationml/2006/ole">
            <p:oleObj spid="_x0000_s3074" name="Vergelijking" r:id="rId3" imgW="660240" imgH="253800" progId="Equation.3">
              <p:embed/>
            </p:oleObj>
          </a:graphicData>
        </a:graphic>
      </p:graphicFrame>
      <p:pic>
        <p:nvPicPr>
          <p:cNvPr id="7" name="Picture 3" descr="E:\工作\课程工作\移动机器人导航理论（概率机器人学）\2012秋课程\教学PPT\Lecture 5\EI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643182"/>
            <a:ext cx="7458075" cy="2762250"/>
          </a:xfrm>
          <a:prstGeom prst="rect">
            <a:avLst/>
          </a:prstGeom>
          <a:noFill/>
        </p:spPr>
      </p:pic>
      <p:sp>
        <p:nvSpPr>
          <p:cNvPr id="8" name="椭圆 7"/>
          <p:cNvSpPr/>
          <p:nvPr/>
        </p:nvSpPr>
        <p:spPr>
          <a:xfrm>
            <a:off x="1785918" y="4000504"/>
            <a:ext cx="1857388" cy="357190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785918" y="3214686"/>
            <a:ext cx="2000264" cy="357190"/>
          </a:xfrm>
          <a:prstGeom prst="ellipse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- Integrating Maps(2D) </a:t>
            </a:r>
            <a:endParaRPr lang="zh-CN" altLang="en-US" dirty="0"/>
          </a:p>
        </p:txBody>
      </p:sp>
      <p:pic>
        <p:nvPicPr>
          <p:cNvPr id="41987" name="Picture 3" descr="C:\Documents and Settings\Administrator\Application Data\Tencent\Users\85740749\QQ\WinTemp\RichOle\RNWBQD9H{8U3~G83@HHZ$`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8415" y="908720"/>
            <a:ext cx="2615585" cy="720080"/>
          </a:xfrm>
          <a:prstGeom prst="rect">
            <a:avLst/>
          </a:prstGeom>
          <a:noFill/>
        </p:spPr>
      </p:pic>
      <p:pic>
        <p:nvPicPr>
          <p:cNvPr id="43009" name="Picture 1" descr="C:\Documents and Settings\Administrator\Application Data\Tencent\Users\85740749\QQ\WinTemp\RichOle\Y@~Z3{_7Z_2[()`{S~8XM)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84784"/>
            <a:ext cx="6924675" cy="1419225"/>
          </a:xfrm>
          <a:prstGeom prst="rect">
            <a:avLst/>
          </a:prstGeom>
          <a:noFill/>
        </p:spPr>
      </p:pic>
      <p:pic>
        <p:nvPicPr>
          <p:cNvPr id="43010" name="Picture 2" descr="C:\Documents and Settings\Administrator\Application Data\Tencent\Users\85740749\QQ\WinTemp\RichOle\WZCOZBZNRC3H[CF[I2LQA3Q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04" y="2780928"/>
            <a:ext cx="6886575" cy="2324100"/>
          </a:xfrm>
          <a:prstGeom prst="rect">
            <a:avLst/>
          </a:prstGeom>
          <a:noFill/>
        </p:spPr>
      </p:pic>
      <p:pic>
        <p:nvPicPr>
          <p:cNvPr id="43011" name="Picture 3" descr="C:\Documents and Settings\Administrator\Application Data\Tencent\Users\85740749\QQ\WinTemp\RichOle\POI0IANHHN{D94~L24~TR5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504" y="5095875"/>
            <a:ext cx="6724650" cy="1762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- Integrating Maps(2D) </a:t>
            </a:r>
            <a:endParaRPr lang="zh-CN" altLang="en-US" dirty="0"/>
          </a:p>
        </p:txBody>
      </p:sp>
      <p:pic>
        <p:nvPicPr>
          <p:cNvPr id="45057" name="Picture 1" descr="C:\Documents and Settings\Administrator\Application Data\Tencent\Users\85740749\QQ\WinTemp\RichOle\}%O6]R92@@}CZ`Q5B3(J4[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988840"/>
            <a:ext cx="3419475" cy="3305175"/>
          </a:xfrm>
          <a:prstGeom prst="rect">
            <a:avLst/>
          </a:prstGeom>
          <a:noFill/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2564904"/>
            <a:ext cx="2448272" cy="242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右箭头 8"/>
          <p:cNvSpPr/>
          <p:nvPr/>
        </p:nvSpPr>
        <p:spPr>
          <a:xfrm>
            <a:off x="3995936" y="3429000"/>
            <a:ext cx="108012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32452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- Calculate Relative Pose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204864"/>
            <a:ext cx="9324528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42844" y="1214422"/>
            <a:ext cx="8748464" cy="410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>
                <a:latin typeface="+mj-lt"/>
                <a:ea typeface="+mj-ea"/>
                <a:cs typeface="+mj-cs"/>
              </a:rPr>
              <a:t>Strategy 1: Matching features’ relative pose constraints –not robust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 smtClean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Strategy 2: Unary Constraints: Color, SIFT, SURF, Brief….. –Robust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 smtClean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Strategy 3: Localization-based –Robust [*]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 smtClean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Strategy 4: Direct observation </a:t>
            </a: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4282" y="5857892"/>
            <a:ext cx="8929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*</a:t>
            </a:r>
            <a:r>
              <a:rPr lang="en-US" dirty="0" smtClean="0"/>
              <a:t>B. X. Zhang, J. Liu, and H. Chen, “AMCL based map fusion for multi-robot SLAM with </a:t>
            </a:r>
            <a:r>
              <a:rPr lang="en-US" dirty="0" err="1" smtClean="0"/>
              <a:t>heterogenous</a:t>
            </a:r>
            <a:r>
              <a:rPr lang="en-US" dirty="0" smtClean="0"/>
              <a:t> sensors,” </a:t>
            </a:r>
            <a:r>
              <a:rPr lang="en-US" dirty="0" smtClean="0"/>
              <a:t>ICIA, 2013</a:t>
            </a:r>
            <a:endParaRPr lang="en-US" dirty="0" smtClean="0"/>
          </a:p>
          <a:p>
            <a:endParaRPr lang="zh-CN" altLang="en-US" dirty="0"/>
          </a:p>
        </p:txBody>
      </p:sp>
      <p:pic>
        <p:nvPicPr>
          <p:cNvPr id="56322" name="Picture 2" descr="http://asrl.utias.utoronto.ca/~kykleung/images/DSL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99446"/>
            <a:ext cx="6572296" cy="4399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89248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  </a:t>
            </a:r>
            <a:br>
              <a:rPr lang="en-US" altLang="zh-CN" dirty="0" smtClean="0"/>
            </a:br>
            <a:r>
              <a:rPr lang="en-US" altLang="zh-CN" sz="3600" dirty="0" smtClean="0"/>
              <a:t>- Fusing the identical features in the total map</a:t>
            </a:r>
            <a:endParaRPr lang="zh-CN" altLang="en-US" sz="36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204864"/>
            <a:ext cx="9324528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51520" y="1844824"/>
            <a:ext cx="828092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Method: 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Directly collapse</a:t>
            </a:r>
            <a:r>
              <a:rPr kumimoji="0" lang="en-US" altLang="zh-CN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corresponding rows and columns of the the identical features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214414" y="3071810"/>
          <a:ext cx="6072229" cy="1530448"/>
        </p:xfrm>
        <a:graphic>
          <a:graphicData uri="http://schemas.openxmlformats.org/presentationml/2006/ole">
            <p:oleObj spid="_x0000_s51202" name="Equation" r:id="rId3" imgW="4660560" imgH="939600" progId="Equation.3">
              <p:embed/>
            </p:oleObj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3214678" y="5072074"/>
          <a:ext cx="1406525" cy="1530350"/>
        </p:xfrm>
        <a:graphic>
          <a:graphicData uri="http://schemas.openxmlformats.org/presentationml/2006/ole">
            <p:oleObj spid="_x0000_s51203" name="Equation" r:id="rId4" imgW="1079280" imgH="939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6808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Multi-Robot SLAM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36099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052736"/>
            <a:ext cx="3371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060848"/>
            <a:ext cx="34194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2060848"/>
            <a:ext cx="340042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636912"/>
            <a:ext cx="33813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016" y="2636912"/>
            <a:ext cx="3352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/>
          <a:lstStyle/>
          <a:p>
            <a:pPr algn="l"/>
            <a:r>
              <a:rPr lang="en-US" altLang="zh-CN" dirty="0" smtClean="0"/>
              <a:t>Reference for Multi-robot SLAM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158" y="1428736"/>
            <a:ext cx="807249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 smtClean="0"/>
              <a:t>S. </a:t>
            </a:r>
            <a:r>
              <a:rPr lang="en-US" altLang="zh-CN" sz="1400" dirty="0" err="1" smtClean="0"/>
              <a:t>Thrun</a:t>
            </a:r>
            <a:r>
              <a:rPr lang="en-US" altLang="zh-CN" sz="1400" dirty="0" smtClean="0"/>
              <a:t>, and Y. Liu. </a:t>
            </a:r>
            <a:r>
              <a:rPr lang="en-US" altLang="zh-CN" sz="1400" dirty="0" err="1" smtClean="0"/>
              <a:t>Multirobot</a:t>
            </a:r>
            <a:r>
              <a:rPr lang="en-US" altLang="zh-CN" sz="1400" dirty="0" smtClean="0"/>
              <a:t> SLAM with sparse extended information filters. In </a:t>
            </a:r>
            <a:r>
              <a:rPr lang="en-US" altLang="zh-CN" sz="1400" dirty="0" smtClean="0"/>
              <a:t>P</a:t>
            </a:r>
            <a:r>
              <a:rPr lang="en-US" altLang="zh-CN" sz="1400" dirty="0" smtClean="0"/>
              <a:t>roceedings of the 11</a:t>
            </a:r>
            <a:r>
              <a:rPr lang="en-US" altLang="zh-CN" sz="1400" baseline="30000" dirty="0" smtClean="0"/>
              <a:t>th</a:t>
            </a:r>
            <a:r>
              <a:rPr lang="en-US" altLang="zh-CN" sz="1400" dirty="0" smtClean="0"/>
              <a:t> International Symposium of Robotics Research (ISRR’03), Italy, 2003.</a:t>
            </a:r>
          </a:p>
          <a:p>
            <a:pPr algn="just"/>
            <a:endParaRPr lang="en-US" altLang="zh-CN" sz="1400" dirty="0" smtClean="0"/>
          </a:p>
          <a:p>
            <a:pPr algn="just"/>
            <a:r>
              <a:rPr lang="en-US" altLang="zh-CN" sz="1400" dirty="0" smtClean="0"/>
              <a:t>A. Howard, G. S. </a:t>
            </a:r>
            <a:r>
              <a:rPr lang="en-US" altLang="zh-CN" sz="1400" dirty="0" err="1" smtClean="0"/>
              <a:t>Sukhatme</a:t>
            </a:r>
            <a:r>
              <a:rPr lang="en-US" altLang="zh-CN" sz="1400" dirty="0" smtClean="0"/>
              <a:t>, M. J. </a:t>
            </a:r>
            <a:r>
              <a:rPr lang="en-US" altLang="zh-CN" sz="1400" dirty="0" err="1" smtClean="0"/>
              <a:t>Mataric</a:t>
            </a:r>
            <a:r>
              <a:rPr lang="en-US" altLang="zh-CN" sz="1400" dirty="0" smtClean="0"/>
              <a:t>. Multi-robot mapping using manifold representations. In Proceedings of IEEE International Conference on Robotics and Automation, 2004.</a:t>
            </a:r>
          </a:p>
          <a:p>
            <a:pPr algn="just"/>
            <a:endParaRPr lang="en-US" altLang="zh-CN" sz="1400" dirty="0" smtClean="0"/>
          </a:p>
          <a:p>
            <a:pPr algn="just">
              <a:buAutoNum type="alphaUcPeriod"/>
            </a:pPr>
            <a:r>
              <a:rPr lang="en-US" sz="1400" dirty="0" smtClean="0"/>
              <a:t>Howard</a:t>
            </a:r>
            <a:r>
              <a:rPr lang="en-US" sz="1400" dirty="0" smtClean="0"/>
              <a:t>. Multi-robot simultaneous localization and mapping using particle filters. </a:t>
            </a:r>
            <a:r>
              <a:rPr lang="en-US" sz="1400" i="1" dirty="0" smtClean="0"/>
              <a:t>International Journal of Robotics Research</a:t>
            </a:r>
            <a:r>
              <a:rPr lang="en-US" sz="1400" dirty="0" smtClean="0"/>
              <a:t>, vol. 25, no.12, pp. 1243-1256, 2006</a:t>
            </a:r>
            <a:r>
              <a:rPr lang="en-US" sz="1400" dirty="0" smtClean="0"/>
              <a:t>.</a:t>
            </a:r>
          </a:p>
          <a:p>
            <a:pPr marL="342900" indent="-342900" algn="just"/>
            <a:endParaRPr lang="zh-CN" altLang="en-US" sz="1400" dirty="0" smtClean="0"/>
          </a:p>
          <a:p>
            <a:pPr algn="just"/>
            <a:r>
              <a:rPr lang="en-US" sz="1400" dirty="0" smtClean="0"/>
              <a:t>B. Kim, M. </a:t>
            </a:r>
            <a:r>
              <a:rPr lang="en-US" sz="1400" dirty="0" err="1" smtClean="0"/>
              <a:t>Kaess</a:t>
            </a:r>
            <a:r>
              <a:rPr lang="en-US" sz="1400" dirty="0" smtClean="0"/>
              <a:t>, L. Fletcher, J.J. Leonard, A. </a:t>
            </a:r>
            <a:r>
              <a:rPr lang="en-US" sz="1400" dirty="0" err="1" smtClean="0"/>
              <a:t>Bachrach</a:t>
            </a:r>
            <a:r>
              <a:rPr lang="en-US" sz="1400" dirty="0" smtClean="0"/>
              <a:t>, N. Roy, S. Teller. Multiple relative pose graphs for robust cooperative mapping. </a:t>
            </a:r>
            <a:r>
              <a:rPr lang="en-US" sz="1400" i="1" dirty="0" smtClean="0"/>
              <a:t>IEEE Intl. Conf. on Robotics and Automation</a:t>
            </a:r>
            <a:r>
              <a:rPr lang="en-US" sz="1400" dirty="0" smtClean="0"/>
              <a:t>, May 3-8, pp. 3185-3192, Anchorage, 2010</a:t>
            </a:r>
            <a:r>
              <a:rPr lang="en-US" sz="1400" dirty="0" smtClean="0"/>
              <a:t>.</a:t>
            </a:r>
          </a:p>
          <a:p>
            <a:pPr algn="just"/>
            <a:endParaRPr lang="en-US" altLang="zh-CN" sz="1400" dirty="0" smtClean="0"/>
          </a:p>
          <a:p>
            <a:pPr algn="just"/>
            <a:r>
              <a:rPr lang="en-US" sz="1400" dirty="0" smtClean="0"/>
              <a:t>C. Gong, S. Tully, G. Kantor, H. </a:t>
            </a:r>
            <a:r>
              <a:rPr lang="en-US" sz="1400" dirty="0" err="1" smtClean="0"/>
              <a:t>Choset</a:t>
            </a:r>
            <a:r>
              <a:rPr lang="en-US" sz="1400" dirty="0" smtClean="0"/>
              <a:t>. Multi-agent deterministic graph mapping via robot rendezvous. </a:t>
            </a:r>
            <a:r>
              <a:rPr lang="en-US" sz="1400" i="1" dirty="0" smtClean="0"/>
              <a:t>IEEE Conf. on Robotics and Automation</a:t>
            </a:r>
            <a:r>
              <a:rPr lang="en-US" sz="1400" dirty="0" smtClean="0"/>
              <a:t>, May 14-18, pp. 1278-1283, Minnesota, 2012</a:t>
            </a:r>
            <a:r>
              <a:rPr lang="en-US" sz="1400" dirty="0" smtClean="0"/>
              <a:t>.</a:t>
            </a:r>
          </a:p>
          <a:p>
            <a:pPr algn="just"/>
            <a:endParaRPr lang="en-US" altLang="zh-CN" sz="1400" dirty="0" smtClean="0"/>
          </a:p>
          <a:p>
            <a:pPr algn="just"/>
            <a:r>
              <a:rPr lang="en-US" sz="1400" dirty="0" smtClean="0"/>
              <a:t>H.J. Chang, C.S.G. Lee, Y.C. </a:t>
            </a:r>
            <a:r>
              <a:rPr lang="en-US" sz="1400" dirty="0" err="1" smtClean="0"/>
              <a:t>Hu</a:t>
            </a:r>
            <a:r>
              <a:rPr lang="en-US" sz="1400" dirty="0" smtClean="0"/>
              <a:t>, Y.H. Lu. Multi-robot SLAM with Topological/Metric maps, </a:t>
            </a:r>
            <a:r>
              <a:rPr lang="en-US" sz="1400" i="1" dirty="0" smtClean="0"/>
              <a:t>IEEE/RSJ Conf. on Intelligent Robots and Systems</a:t>
            </a:r>
            <a:r>
              <a:rPr lang="en-US" sz="1400" dirty="0" smtClean="0"/>
              <a:t>, Oct. 29-Nov. 2, pp. 1467-1472, San Diego, 2007</a:t>
            </a:r>
            <a:r>
              <a:rPr lang="en-US" sz="1400" dirty="0" smtClean="0"/>
              <a:t>.</a:t>
            </a:r>
          </a:p>
          <a:p>
            <a:pPr algn="just"/>
            <a:endParaRPr lang="en-US" altLang="zh-CN" sz="1400" dirty="0" smtClean="0"/>
          </a:p>
          <a:p>
            <a:pPr algn="just"/>
            <a:r>
              <a:rPr lang="en-US" sz="1400" dirty="0" smtClean="0"/>
              <a:t>Leung, K. Y. K., </a:t>
            </a:r>
            <a:r>
              <a:rPr lang="en-US" sz="1400" dirty="0" err="1" smtClean="0"/>
              <a:t>Barfoot</a:t>
            </a:r>
            <a:r>
              <a:rPr lang="en-US" sz="1400" dirty="0" smtClean="0"/>
              <a:t>, T. D., and Liu, H. H. T. “Decentralized Localization of Sparsely-Communicating Robot Networks: A Centralized-Equivalent Approach.” IEEE Transactions on Robotics, 26(1):62–77, 2010.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A7EDAB-EEAF-4B72-A801-AC8428097F32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Summary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36689"/>
            <a:ext cx="8410575" cy="3778262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zh-CN" dirty="0" smtClean="0">
                <a:ea typeface="宋体" charset="-122"/>
              </a:rPr>
              <a:t>SEIF contains four steps: Motion update; State Estimation; Measurement Update; </a:t>
            </a:r>
            <a:r>
              <a:rPr lang="en-US" altLang="zh-CN" dirty="0" err="1" smtClean="0">
                <a:ea typeface="宋体" charset="-122"/>
              </a:rPr>
              <a:t>Sparsification</a:t>
            </a:r>
            <a:r>
              <a:rPr lang="en-US" altLang="zh-CN" dirty="0" smtClean="0">
                <a:ea typeface="宋体" charset="-122"/>
              </a:rPr>
              <a:t>.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dirty="0" err="1" smtClean="0">
                <a:ea typeface="宋体" charset="-122"/>
              </a:rPr>
              <a:t>Sparsification</a:t>
            </a:r>
            <a:r>
              <a:rPr lang="en-US" altLang="zh-CN" dirty="0" smtClean="0">
                <a:ea typeface="宋体" charset="-122"/>
              </a:rPr>
              <a:t> is the Key.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dirty="0" smtClean="0">
                <a:ea typeface="宋体" charset="-122"/>
              </a:rPr>
              <a:t>SEIF performs better than EKF in computation and Memory Requirements, but worse in the accuracy.  </a:t>
            </a:r>
            <a:endParaRPr lang="en-US" altLang="zh-CN" dirty="0" smtClean="0">
              <a:ea typeface="宋体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zh-CN" dirty="0" smtClean="0">
                <a:ea typeface="宋体" charset="-122"/>
              </a:rPr>
              <a:t>SEIF can be easily used for multi-robot SLAM</a:t>
            </a:r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Introduce the Hash Table and KD-tree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B7BB76-A76E-42AB-9C1B-CD6B4CBDE15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Sparseness of  </a:t>
            </a:r>
            <a:r>
              <a:rPr lang="en-US" altLang="zh-CN" i="1">
                <a:latin typeface="Arial" charset="0"/>
                <a:ea typeface="宋体" charset="-122"/>
              </a:rPr>
              <a:t>Information Matrix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</a:rPr>
              <a:t>After a while, all landmarks are correlated in EKF’s correlation matrix </a:t>
            </a: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>
                <a:latin typeface="Arial" charset="0"/>
                <a:ea typeface="宋体" charset="-122"/>
                <a:sym typeface="Symbol" pitchFamily="18" charset="2"/>
              </a:rPr>
              <a:t>The normalized information matrix is naturally sparse; most elements are close to zero (but none is zero).</a:t>
            </a:r>
          </a:p>
        </p:txBody>
      </p:sp>
      <p:graphicFrame>
        <p:nvGraphicFramePr>
          <p:cNvPr id="746500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049463" y="4440238"/>
          <a:ext cx="4243387" cy="527050"/>
        </p:xfrm>
        <a:graphic>
          <a:graphicData uri="http://schemas.openxmlformats.org/presentationml/2006/ole">
            <p:oleObj spid="_x0000_s4098" name="Equation" r:id="rId3" imgW="2145960" imgH="266400" progId="Equation.3">
              <p:embed/>
            </p:oleObj>
          </a:graphicData>
        </a:graphic>
      </p:graphicFrame>
      <p:pic>
        <p:nvPicPr>
          <p:cNvPr id="746501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2265363" y="2112963"/>
            <a:ext cx="3810000" cy="1506537"/>
          </a:xfrm>
          <a:noFill/>
          <a:ln/>
        </p:spPr>
      </p:pic>
      <p:pic>
        <p:nvPicPr>
          <p:cNvPr id="7465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1909763"/>
            <a:ext cx="8620125" cy="297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7864" y="33265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Covariance</a:t>
            </a:r>
            <a:endParaRPr lang="zh-CN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0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Information matrix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059832" y="565767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Highly correlative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566124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Sparse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 rot="17919862">
            <a:off x="3889759" y="5033438"/>
            <a:ext cx="1080120" cy="210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7373761">
            <a:off x="6731638" y="4968173"/>
            <a:ext cx="1080120" cy="149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909763"/>
            <a:ext cx="8620125" cy="297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910" y="2643182"/>
            <a:ext cx="81439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 smtClean="0">
                <a:latin typeface="Arial" charset="0"/>
                <a:ea typeface="宋体" charset="-122"/>
              </a:rPr>
              <a:t>Acquisition of the </a:t>
            </a:r>
            <a:r>
              <a:rPr lang="en-US" altLang="zh-CN" sz="5400" i="1" dirty="0" smtClean="0">
                <a:latin typeface="Arial" charset="0"/>
                <a:ea typeface="宋体" charset="-122"/>
              </a:rPr>
              <a:t>information matrix</a:t>
            </a:r>
            <a:endParaRPr lang="zh-CN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5E855A-D95A-45A3-908E-48207F08321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Arial" charset="0"/>
                <a:ea typeface="宋体" charset="-122"/>
              </a:rPr>
              <a:t>Acquisition of the </a:t>
            </a:r>
            <a:r>
              <a:rPr lang="en-US" altLang="zh-CN" i="1" dirty="0">
                <a:latin typeface="Arial" charset="0"/>
                <a:ea typeface="宋体" charset="-122"/>
              </a:rPr>
              <a:t>information matrix</a:t>
            </a:r>
            <a:endParaRPr lang="en-US" altLang="zh-CN" dirty="0">
              <a:latin typeface="Arial" charset="0"/>
              <a:ea typeface="宋体" charset="-122"/>
            </a:endParaRPr>
          </a:p>
        </p:txBody>
      </p:sp>
      <p:sp>
        <p:nvSpPr>
          <p:cNvPr id="71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>
            <a:normAutofit fontScale="77500" lnSpcReduction="20000"/>
          </a:bodyPr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observation of a landmark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sz="2000" baseline="-25000" dirty="0">
                <a:latin typeface="Arial" charset="0"/>
                <a:ea typeface="宋体" charset="-122"/>
              </a:rPr>
              <a:t> </a:t>
            </a:r>
            <a:r>
              <a:rPr lang="en-US" altLang="zh-CN" sz="2000" dirty="0">
                <a:latin typeface="Arial" charset="0"/>
                <a:ea typeface="宋体" charset="-122"/>
              </a:rPr>
              <a:t>introduces a constraint: 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constraint is of the type:</a:t>
            </a: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</a:t>
            </a:r>
            <a:r>
              <a:rPr lang="en-US" altLang="zh-CN" sz="2000" i="1" dirty="0" smtClean="0">
                <a:latin typeface="Arial" charset="0"/>
                <a:ea typeface="宋体" charset="-122"/>
              </a:rPr>
              <a:t>information vector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increases with the term:</a:t>
            </a: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 smtClean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zh-CN" sz="2000" dirty="0" smtClean="0">
                <a:latin typeface="Arial" charset="0"/>
                <a:ea typeface="宋体" charset="-122"/>
                <a:sym typeface="Symbol" pitchFamily="18" charset="2"/>
              </a:rPr>
              <a:t>Where </a:t>
            </a:r>
            <a:r>
              <a:rPr lang="en-US" altLang="zh-CN" sz="2000" i="1" dirty="0">
                <a:latin typeface="Arial" charset="0"/>
                <a:ea typeface="宋体" charset="-122"/>
                <a:sym typeface="Symbol" pitchFamily="18" charset="2"/>
              </a:rPr>
              <a:t>h(</a:t>
            </a:r>
            <a:r>
              <a:rPr lang="en-US" altLang="zh-CN" sz="2000" i="1" dirty="0" err="1">
                <a:latin typeface="Arial" charset="0"/>
                <a:ea typeface="宋体" charset="-122"/>
                <a:sym typeface="Symbol" pitchFamily="18" charset="2"/>
              </a:rPr>
              <a:t>x</a:t>
            </a:r>
            <a:r>
              <a:rPr lang="en-US" altLang="zh-CN" sz="2000" i="1" baseline="-25000" dirty="0" err="1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i="1" dirty="0" err="1">
                <a:latin typeface="Arial" charset="0"/>
                <a:ea typeface="宋体" charset="-122"/>
                <a:sym typeface="Symbol" pitchFamily="18" charset="2"/>
              </a:rPr>
              <a:t>,m</a:t>
            </a:r>
            <a:r>
              <a:rPr lang="en-US" altLang="zh-CN" sz="2000" i="1" baseline="-25000" dirty="0" err="1">
                <a:latin typeface="Arial" charset="0"/>
                <a:ea typeface="宋体" charset="-122"/>
                <a:sym typeface="Symbol" pitchFamily="18" charset="2"/>
              </a:rPr>
              <a:t>j</a:t>
            </a:r>
            <a:r>
              <a:rPr lang="en-US" altLang="zh-CN" sz="2000" i="1" dirty="0">
                <a:latin typeface="Arial" charset="0"/>
                <a:ea typeface="宋体" charset="-122"/>
                <a:sym typeface="Symbol" pitchFamily="18" charset="2"/>
              </a:rPr>
              <a:t>) </a:t>
            </a:r>
            <a:r>
              <a:rPr lang="en-US" altLang="zh-CN" sz="2000" dirty="0">
                <a:latin typeface="Arial" charset="0"/>
                <a:ea typeface="宋体" charset="-122"/>
                <a:sym typeface="Symbol" pitchFamily="18" charset="2"/>
              </a:rPr>
              <a:t>is the measurement model and </a:t>
            </a:r>
            <a:r>
              <a:rPr lang="en-US" altLang="zh-CN" sz="2000" i="1" dirty="0">
                <a:latin typeface="Arial" charset="0"/>
                <a:ea typeface="宋体" charset="-122"/>
                <a:sym typeface="Symbol" pitchFamily="18" charset="2"/>
              </a:rPr>
              <a:t>Q</a:t>
            </a:r>
            <a:r>
              <a:rPr lang="en-US" altLang="zh-CN" sz="2000" i="1" baseline="-25000" dirty="0">
                <a:latin typeface="Arial" charset="0"/>
                <a:ea typeface="宋体" charset="-122"/>
                <a:sym typeface="Symbol" pitchFamily="18" charset="2"/>
              </a:rPr>
              <a:t>t</a:t>
            </a:r>
            <a:r>
              <a:rPr lang="en-US" altLang="zh-CN" sz="2000" dirty="0">
                <a:latin typeface="Arial" charset="0"/>
                <a:ea typeface="宋体" charset="-122"/>
                <a:sym typeface="Symbol" pitchFamily="18" charset="2"/>
              </a:rPr>
              <a:t> the covariance of the measurement noise.</a:t>
            </a:r>
          </a:p>
        </p:txBody>
      </p:sp>
      <p:graphicFrame>
        <p:nvGraphicFramePr>
          <p:cNvPr id="71885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929058" y="3714752"/>
          <a:ext cx="1397000" cy="527050"/>
        </p:xfrm>
        <a:graphic>
          <a:graphicData uri="http://schemas.openxmlformats.org/presentationml/2006/ole">
            <p:oleObj spid="_x0000_s5122" name="Vergelijking" r:id="rId3" imgW="672840" imgH="253800" progId="Equation.3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857488" y="4857760"/>
          <a:ext cx="3425825" cy="527050"/>
        </p:xfrm>
        <a:graphic>
          <a:graphicData uri="http://schemas.openxmlformats.org/presentationml/2006/ole">
            <p:oleObj spid="_x0000_s5123" name="Vergelijking" r:id="rId4" imgW="1650960" imgH="253800" progId="Equation.3">
              <p:embed/>
            </p:oleObj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3758813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Probabilistic Robotics Course at the Universiteit van Amsterdam</a:t>
            </a:r>
            <a:endParaRPr lang="en-US" altLang="en-US" sz="14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C1B3B7-930B-4654-835D-6E5D6E67D75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Acquisition of the </a:t>
            </a:r>
            <a:r>
              <a:rPr lang="en-US" altLang="zh-CN" i="1">
                <a:latin typeface="Arial" charset="0"/>
                <a:ea typeface="宋体" charset="-122"/>
              </a:rPr>
              <a:t>information matrix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zh-CN" sz="2000" dirty="0">
                <a:latin typeface="Arial" charset="0"/>
                <a:ea typeface="宋体" charset="-122"/>
              </a:rPr>
              <a:t>The observation of a landmark </a:t>
            </a:r>
            <a:r>
              <a:rPr lang="en-US" altLang="zh-CN" sz="2000" i="1" dirty="0">
                <a:latin typeface="Arial" charset="0"/>
                <a:ea typeface="宋体" charset="-122"/>
              </a:rPr>
              <a:t>m</a:t>
            </a:r>
            <a:r>
              <a:rPr lang="en-US" altLang="zh-CN" sz="2000" i="1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sz="2000" baseline="-25000" dirty="0">
                <a:latin typeface="Arial" charset="0"/>
                <a:ea typeface="宋体" charset="-122"/>
              </a:rPr>
              <a:t> </a:t>
            </a:r>
            <a:r>
              <a:rPr lang="en-US" altLang="zh-CN" sz="2000" dirty="0">
                <a:latin typeface="Arial" charset="0"/>
                <a:ea typeface="宋体" charset="-122"/>
              </a:rPr>
              <a:t>introduces another constraint: </a:t>
            </a: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baseline="-25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i="1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zh-CN" sz="2000" dirty="0">
              <a:latin typeface="Arial" charset="0"/>
              <a:ea typeface="宋体" charset="-122"/>
              <a:sym typeface="Symbol" pitchFamily="18" charset="2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643182"/>
            <a:ext cx="4877920" cy="203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995</Words>
  <Application>Microsoft Office PowerPoint</Application>
  <PresentationFormat>全屏显示(4:3)</PresentationFormat>
  <Paragraphs>293</Paragraphs>
  <Slides>47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Office 主题</vt:lpstr>
      <vt:lpstr>Equation</vt:lpstr>
      <vt:lpstr>Vergelijking</vt:lpstr>
      <vt:lpstr>Microsoft Equation 3.0</vt:lpstr>
      <vt:lpstr>Lecture 11      The Sparse Extended Information Filter</vt:lpstr>
      <vt:lpstr>Simultaneous Localization and Mapping</vt:lpstr>
      <vt:lpstr>SEIF SLAM</vt:lpstr>
      <vt:lpstr>State estimate</vt:lpstr>
      <vt:lpstr>Sparseness of  Information Matrix</vt:lpstr>
      <vt:lpstr>幻灯片 6</vt:lpstr>
      <vt:lpstr>幻灯片 7</vt:lpstr>
      <vt:lpstr>Acquisition of the information matrix</vt:lpstr>
      <vt:lpstr>Acquisition of the information matrix</vt:lpstr>
      <vt:lpstr>Acquisition of the information matrix</vt:lpstr>
      <vt:lpstr>Acquisition of the information matrix</vt:lpstr>
      <vt:lpstr>Network of features</vt:lpstr>
      <vt:lpstr>Updating the current state estimate</vt:lpstr>
      <vt:lpstr>Algorithm</vt:lpstr>
      <vt:lpstr>幻灯片 15</vt:lpstr>
      <vt:lpstr>Motion Update</vt:lpstr>
      <vt:lpstr>Mathematical Derivation of Motion Update</vt:lpstr>
      <vt:lpstr>Mathematical Derivation of Motion Update</vt:lpstr>
      <vt:lpstr>Mathematical Derivation of Motion Update</vt:lpstr>
      <vt:lpstr>Measurement Update</vt:lpstr>
      <vt:lpstr>Measurement Updates</vt:lpstr>
      <vt:lpstr>Mathematical Derivation of Mea Update</vt:lpstr>
      <vt:lpstr>Sparsification (Key Step!!!!!!!!!!!!)</vt:lpstr>
      <vt:lpstr>Sparsification (Key Step!!!!!!!!!!!!)</vt:lpstr>
      <vt:lpstr>Mathematical Derivation of Sparsification</vt:lpstr>
      <vt:lpstr>Mathematical Derivation of Sparsification</vt:lpstr>
      <vt:lpstr>Mathematical Derivation of Sparsification</vt:lpstr>
      <vt:lpstr>State Recovery  or  Update State Estimate</vt:lpstr>
      <vt:lpstr>State Recovery</vt:lpstr>
      <vt:lpstr>Mathematical Derivation of Sparsification</vt:lpstr>
      <vt:lpstr>幻灯片 31</vt:lpstr>
      <vt:lpstr>The effect of sparsification</vt:lpstr>
      <vt:lpstr>The effect of sparsification</vt:lpstr>
      <vt:lpstr>The effect of sparsification</vt:lpstr>
      <vt:lpstr>The degree of sparseness</vt:lpstr>
      <vt:lpstr>Effect of approximation</vt:lpstr>
      <vt:lpstr>Multi-Robot SLAM</vt:lpstr>
      <vt:lpstr>Multi-Robot SLAM  - Integrating Maps(2D) </vt:lpstr>
      <vt:lpstr>Multi-Robot SLAM  - Integrating Maps(2D) </vt:lpstr>
      <vt:lpstr>Multi-Robot SLAM  - Integrating Maps(2D) </vt:lpstr>
      <vt:lpstr>Multi-Robot SLAM  - Integrating Maps(2D) </vt:lpstr>
      <vt:lpstr>Multi-Robot SLAM  - Calculate Relative Pose </vt:lpstr>
      <vt:lpstr>Multi-Robot SLAM   - Fusing the identical features in the total map</vt:lpstr>
      <vt:lpstr>Multi-Robot SLAM</vt:lpstr>
      <vt:lpstr>Reference for Multi-robot SLAM</vt:lpstr>
      <vt:lpstr>Summary</vt:lpstr>
      <vt:lpstr>Homework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of Mobile Robots             (Probabilistic Robotics)                     (Localization and Mapping)</dc:title>
  <cp:lastModifiedBy>chy</cp:lastModifiedBy>
  <cp:revision>140</cp:revision>
  <dcterms:modified xsi:type="dcterms:W3CDTF">2013-10-17T09:51:18Z</dcterms:modified>
</cp:coreProperties>
</file>